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304" r:id="rId3"/>
    <p:sldId id="305" r:id="rId4"/>
    <p:sldId id="301" r:id="rId5"/>
    <p:sldId id="302" r:id="rId6"/>
    <p:sldId id="307" r:id="rId7"/>
    <p:sldId id="263" r:id="rId8"/>
    <p:sldId id="297" r:id="rId9"/>
    <p:sldId id="264" r:id="rId10"/>
    <p:sldId id="296" r:id="rId11"/>
    <p:sldId id="265" r:id="rId12"/>
    <p:sldId id="266" r:id="rId13"/>
    <p:sldId id="268" r:id="rId14"/>
    <p:sldId id="271" r:id="rId15"/>
    <p:sldId id="270" r:id="rId16"/>
    <p:sldId id="272" r:id="rId17"/>
    <p:sldId id="274" r:id="rId18"/>
    <p:sldId id="275" r:id="rId19"/>
    <p:sldId id="276" r:id="rId20"/>
    <p:sldId id="277" r:id="rId21"/>
    <p:sldId id="273" r:id="rId22"/>
    <p:sldId id="278" r:id="rId23"/>
    <p:sldId id="279" r:id="rId24"/>
    <p:sldId id="280" r:id="rId25"/>
    <p:sldId id="299" r:id="rId26"/>
    <p:sldId id="281" r:id="rId27"/>
    <p:sldId id="283" r:id="rId28"/>
    <p:sldId id="324" r:id="rId29"/>
    <p:sldId id="286" r:id="rId30"/>
    <p:sldId id="287" r:id="rId31"/>
    <p:sldId id="288" r:id="rId32"/>
    <p:sldId id="30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00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262" r:id="rId54"/>
    <p:sldId id="321" r:id="rId55"/>
    <p:sldId id="322" r:id="rId56"/>
    <p:sldId id="323" r:id="rId57"/>
  </p:sldIdLst>
  <p:sldSz cx="9144000" cy="6858000" type="screen4x3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389">
          <p15:clr>
            <a:srgbClr val="A4A3A4"/>
          </p15:clr>
        </p15:guide>
        <p15:guide id="4" orient="horz" pos="3838">
          <p15:clr>
            <a:srgbClr val="A4A3A4"/>
          </p15:clr>
        </p15:guide>
        <p15:guide id="5" orient="horz" pos="709">
          <p15:clr>
            <a:srgbClr val="A4A3A4"/>
          </p15:clr>
        </p15:guide>
        <p15:guide id="6" pos="567">
          <p15:clr>
            <a:srgbClr val="A4A3A4"/>
          </p15:clr>
        </p15:guide>
        <p15:guide id="7" pos="5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37"/>
    <p:restoredTop sz="75569" autoAdjust="0"/>
  </p:normalViewPr>
  <p:slideViewPr>
    <p:cSldViewPr snapToObjects="1">
      <p:cViewPr varScale="1">
        <p:scale>
          <a:sx n="115" d="100"/>
          <a:sy n="115" d="100"/>
        </p:scale>
        <p:origin x="1776" y="192"/>
      </p:cViewPr>
      <p:guideLst>
        <p:guide orient="horz" pos="799"/>
        <p:guide orient="horz" pos="4110"/>
        <p:guide orient="horz" pos="1389"/>
        <p:guide orient="horz" pos="3838"/>
        <p:guide orient="horz" pos="709"/>
        <p:guide pos="567"/>
        <p:guide pos="51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0288" y="652463"/>
            <a:ext cx="4341812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Textmasterformate durch Klicken bearbeiten</a:t>
            </a:r>
          </a:p>
          <a:p>
            <a:pPr lvl="1"/>
            <a:r>
              <a:rPr lang="de-CH" altLang="de-DE"/>
              <a:t>Zweite Ebene</a:t>
            </a:r>
          </a:p>
          <a:p>
            <a:pPr lvl="2"/>
            <a:r>
              <a:rPr lang="de-CH" altLang="de-DE"/>
              <a:t>Dritte Ebene</a:t>
            </a:r>
          </a:p>
          <a:p>
            <a:pPr lvl="3"/>
            <a:r>
              <a:rPr lang="de-CH" altLang="de-DE"/>
              <a:t>Vierte Ebene</a:t>
            </a:r>
          </a:p>
          <a:p>
            <a:pPr lvl="4"/>
            <a:r>
              <a:rPr lang="de-CH" altLang="de-DE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1B2629F0-B4D6-4939-9801-F8621B100388}" type="slidenum">
              <a:rPr lang="de-CH" altLang="de-DE"/>
              <a:pPr/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772355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W%C3%A4rmekapazit%C3%A4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.wikipedia.org/wiki/Mol" TargetMode="External"/><Relationship Id="rId4" Type="http://schemas.openxmlformats.org/officeDocument/2006/relationships/hyperlink" Target="https://de.wikipedia.org/wiki/Stoffmenge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Mesoderm" TargetMode="External"/><Relationship Id="rId13" Type="http://schemas.openxmlformats.org/officeDocument/2006/relationships/hyperlink" Target="https://de.wikipedia.org/wiki/Multipotenz#cite_note-1" TargetMode="External"/><Relationship Id="rId3" Type="http://schemas.openxmlformats.org/officeDocument/2006/relationships/hyperlink" Target="https://de.wikipedia.org/wiki/Organismus" TargetMode="External"/><Relationship Id="rId7" Type="http://schemas.openxmlformats.org/officeDocument/2006/relationships/hyperlink" Target="https://de.wikipedia.org/wiki/Entoderm" TargetMode="External"/><Relationship Id="rId12" Type="http://schemas.openxmlformats.org/officeDocument/2006/relationships/hyperlink" Target="https://de.wikipedia.org/wiki/Zelllini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.wikipedia.org/wiki/Ektoderm" TargetMode="External"/><Relationship Id="rId11" Type="http://schemas.openxmlformats.org/officeDocument/2006/relationships/hyperlink" Target="https://de.wikipedia.org/wiki/Trophoblast" TargetMode="External"/><Relationship Id="rId5" Type="http://schemas.openxmlformats.org/officeDocument/2006/relationships/hyperlink" Target="https://de.wikipedia.org/wiki/Keimblatt" TargetMode="External"/><Relationship Id="rId10" Type="http://schemas.openxmlformats.org/officeDocument/2006/relationships/hyperlink" Target="https://de.wikipedia.org/wiki/Totipotenz" TargetMode="External"/><Relationship Id="rId4" Type="http://schemas.openxmlformats.org/officeDocument/2006/relationships/hyperlink" Target="https://de.wikipedia.org/wiki/Stammzelle" TargetMode="External"/><Relationship Id="rId9" Type="http://schemas.openxmlformats.org/officeDocument/2006/relationships/hyperlink" Target="https://de.wikipedia.org/wiki/Keimbahn" TargetMode="External"/><Relationship Id="rId14" Type="http://schemas.openxmlformats.org/officeDocument/2006/relationships/hyperlink" Target="https://de.wikipedia.org/wiki/Pluripotenz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Hydrophob" TargetMode="External"/><Relationship Id="rId3" Type="http://schemas.openxmlformats.org/officeDocument/2006/relationships/hyperlink" Target="https://de.wikipedia.org/wiki/Molek%C3%BCl" TargetMode="External"/><Relationship Id="rId7" Type="http://schemas.openxmlformats.org/officeDocument/2006/relationships/hyperlink" Target="https://de.wikipedia.org/wiki/Hydrophi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.wikipedia.org/wiki/Phospholipide" TargetMode="External"/><Relationship Id="rId5" Type="http://schemas.openxmlformats.org/officeDocument/2006/relationships/hyperlink" Target="https://de.wikipedia.org/wiki/Amphiphil" TargetMode="External"/><Relationship Id="rId4" Type="http://schemas.openxmlformats.org/officeDocument/2006/relationships/hyperlink" Target="https://de.wikipedia.org/wiki/Zellkompartiment" TargetMode="External"/><Relationship Id="rId9" Type="http://schemas.openxmlformats.org/officeDocument/2006/relationships/hyperlink" Target="https://de.wikipedia.org/wiki/Kohlenwasserstoff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Golgi: Bildung und Speicherung sekretorischer Vesikel; Synthese und Modifizierung von Elementen der </a:t>
            </a:r>
            <a:r>
              <a:rPr lang="de-DE" dirty="0" err="1"/>
              <a:t>Plasmamenbran</a:t>
            </a:r>
            <a:r>
              <a:rPr lang="de-DE" dirty="0"/>
              <a:t>; Bildung von Lysosomen</a:t>
            </a:r>
          </a:p>
          <a:p>
            <a:r>
              <a:rPr lang="de-DE" dirty="0"/>
              <a:t>Vakuolen: können durch Phagozytose (Aufnahme von Stoffen aus </a:t>
            </a:r>
            <a:r>
              <a:rPr lang="de-DE" dirty="0" err="1"/>
              <a:t>Extrazellulärraum</a:t>
            </a:r>
            <a:r>
              <a:rPr lang="de-DE" dirty="0"/>
              <a:t>) gebildet werden (Speicherfunktion, Verdauung, Aufrechterhaltung des Turgors (Zelldruck), etc.)</a:t>
            </a:r>
          </a:p>
          <a:p>
            <a:r>
              <a:rPr lang="de-DE" dirty="0" err="1"/>
              <a:t>Lysosome</a:t>
            </a:r>
            <a:r>
              <a:rPr lang="de-DE" dirty="0"/>
              <a:t>: Vesikel mit saurem pH -&gt; zersetzen </a:t>
            </a:r>
            <a:r>
              <a:rPr lang="de-DE" dirty="0" err="1"/>
              <a:t>zB</a:t>
            </a:r>
            <a:r>
              <a:rPr lang="de-DE" dirty="0"/>
              <a:t> Proteinen, Nucleinsäuren </a:t>
            </a:r>
            <a:r>
              <a:rPr lang="de-DE" dirty="0" err="1"/>
              <a:t>etc</a:t>
            </a:r>
            <a:r>
              <a:rPr lang="de-DE" dirty="0"/>
              <a:t> in Bestandsteile</a:t>
            </a:r>
          </a:p>
          <a:p>
            <a:r>
              <a:rPr lang="de-DE" dirty="0" err="1"/>
              <a:t>Peroxisome</a:t>
            </a:r>
            <a:r>
              <a:rPr lang="de-DE" dirty="0"/>
              <a:t> (</a:t>
            </a:r>
            <a:r>
              <a:rPr lang="de-DE" dirty="0" err="1"/>
              <a:t>Microbodies</a:t>
            </a:r>
            <a:r>
              <a:rPr lang="de-DE" dirty="0"/>
              <a:t>): oxidativer Abbau von Fettsäuren, Ethanol, etc.</a:t>
            </a:r>
          </a:p>
          <a:p>
            <a:r>
              <a:rPr lang="de-DE" dirty="0" err="1"/>
              <a:t>Centrosom</a:t>
            </a:r>
            <a:r>
              <a:rPr lang="de-DE" dirty="0"/>
              <a:t>: Auf- und Abbau der </a:t>
            </a:r>
            <a:r>
              <a:rPr lang="de-DE" dirty="0" err="1"/>
              <a:t>Mikrotubuli</a:t>
            </a:r>
            <a:r>
              <a:rPr lang="de-DE" dirty="0"/>
              <a:t> und Spindel bei der Zellteilung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622353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N-Terminus = </a:t>
            </a:r>
            <a:r>
              <a:rPr lang="de-DE" dirty="0" err="1"/>
              <a:t>Amino-Teriminus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13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122284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NH2: Aminogruppe</a:t>
            </a:r>
          </a:p>
          <a:p>
            <a:r>
              <a:rPr lang="de-DE" dirty="0"/>
              <a:t>COOH: </a:t>
            </a:r>
            <a:r>
              <a:rPr lang="de-DE" dirty="0" err="1"/>
              <a:t>Carboxygruppe</a:t>
            </a:r>
            <a:endParaRPr lang="de-DE" dirty="0"/>
          </a:p>
          <a:p>
            <a:r>
              <a:rPr lang="de-DE" dirty="0"/>
              <a:t>Nucleotid: Molekül, das aus Phosphat-,</a:t>
            </a:r>
            <a:r>
              <a:rPr lang="de-DE" baseline="0" dirty="0"/>
              <a:t> Zucker-, und Basenbestandteil (Adenin, Guanin, Cytosin, Uracil, </a:t>
            </a:r>
            <a:r>
              <a:rPr lang="de-DE" baseline="0" dirty="0" err="1"/>
              <a:t>Thymin</a:t>
            </a:r>
            <a:r>
              <a:rPr lang="de-DE" baseline="0" dirty="0"/>
              <a:t>) (ATP, </a:t>
            </a:r>
            <a:r>
              <a:rPr lang="de-DE" baseline="0" dirty="0" err="1"/>
              <a:t>cAMP</a:t>
            </a:r>
            <a:r>
              <a:rPr lang="de-DE" baseline="0" dirty="0"/>
              <a:t>...)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14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938667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17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277486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Damit ein Substanztransport</a:t>
            </a:r>
            <a:r>
              <a:rPr lang="de-DE" baseline="0" dirty="0"/>
              <a:t> über die Zellmembran stattfindet ist eine Energiedifferenz erforderlich, sog. Triebkraft“, die durch den </a:t>
            </a:r>
            <a:r>
              <a:rPr lang="de-DE" baseline="0" dirty="0" err="1"/>
              <a:t>elektrochem</a:t>
            </a:r>
            <a:r>
              <a:rPr lang="de-DE" baseline="0" dirty="0"/>
              <a:t>. Gradient gesteuert wird.</a:t>
            </a:r>
          </a:p>
          <a:p>
            <a:r>
              <a:rPr lang="de-DE" baseline="0" dirty="0" err="1"/>
              <a:t>Chem</a:t>
            </a:r>
            <a:r>
              <a:rPr lang="de-DE" baseline="0" dirty="0"/>
              <a:t> Treibkraft: Konzentrationsgradient gelöster Teilchen</a:t>
            </a:r>
          </a:p>
          <a:p>
            <a:r>
              <a:rPr lang="de-DE" baseline="0" dirty="0"/>
              <a:t>Elektr. Triebkraft: Potentialdifferenz geladener Teilchen über die Membran</a:t>
            </a:r>
          </a:p>
          <a:p>
            <a:endParaRPr lang="de-DE" baseline="0" dirty="0"/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Electrochemical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equilibrium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(A)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membrane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permeable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lang="de-DE" dirty="0"/>
          </a:p>
          <a:p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K+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yellow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spheres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separates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compartments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which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indicated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KCl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(B)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Increasing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KCl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10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</a:t>
            </a:r>
            <a:r>
              <a:rPr lang="de-DE" sz="1200" i="1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initially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causes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small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movement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compartment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 (initial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conditions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until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electromo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tive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force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on K+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balances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gradient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movement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becomes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zero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(at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equilibrium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 </a:t>
            </a:r>
            <a:endParaRPr lang="de-DE" dirty="0"/>
          </a:p>
          <a:p>
            <a:endParaRPr lang="de-DE" baseline="0" dirty="0"/>
          </a:p>
          <a:p>
            <a:endParaRPr lang="de-DE" dirty="0"/>
          </a:p>
          <a:p>
            <a:r>
              <a:rPr lang="de-DE" dirty="0"/>
              <a:t>Zellmembranpotential:</a:t>
            </a:r>
            <a:r>
              <a:rPr lang="de-DE" baseline="0" dirty="0"/>
              <a:t> elektr. </a:t>
            </a:r>
            <a:r>
              <a:rPr lang="de-DE" baseline="0" dirty="0" err="1"/>
              <a:t>potentialdifferenz</a:t>
            </a:r>
            <a:r>
              <a:rPr lang="de-DE" baseline="0" dirty="0"/>
              <a:t> zwischen Innen- und </a:t>
            </a:r>
            <a:r>
              <a:rPr lang="de-DE" baseline="0" dirty="0" err="1"/>
              <a:t>Aussenseite</a:t>
            </a:r>
            <a:r>
              <a:rPr lang="de-DE" baseline="0" dirty="0"/>
              <a:t> der Membran</a:t>
            </a:r>
          </a:p>
          <a:p>
            <a:endParaRPr lang="de-DE" baseline="0" dirty="0"/>
          </a:p>
          <a:p>
            <a:r>
              <a:rPr lang="de-DE" baseline="0" dirty="0"/>
              <a:t>Links: Elektrochemisches Equilibrium </a:t>
            </a:r>
            <a:r>
              <a:rPr lang="mr-IN" baseline="0" dirty="0"/>
              <a:t>–</a:t>
            </a:r>
            <a:r>
              <a:rPr lang="de-DE" baseline="0" dirty="0"/>
              <a:t> keine Spannung, Konzentration auf beiden Seiten gleich</a:t>
            </a:r>
          </a:p>
          <a:p>
            <a:r>
              <a:rPr lang="de-DE" baseline="0" dirty="0"/>
              <a:t>Mitte: </a:t>
            </a:r>
            <a:r>
              <a:rPr lang="de-DE" baseline="0" dirty="0" err="1"/>
              <a:t>Elektrochem</a:t>
            </a:r>
            <a:r>
              <a:rPr lang="de-DE" baseline="0" dirty="0"/>
              <a:t>. Kraft </a:t>
            </a:r>
            <a:r>
              <a:rPr lang="mr-IN" baseline="0" dirty="0"/>
              <a:t>–</a:t>
            </a:r>
            <a:r>
              <a:rPr lang="de-DE" baseline="0" dirty="0"/>
              <a:t> keine Spannung, aber K von 1 nach 2 bis </a:t>
            </a:r>
            <a:r>
              <a:rPr lang="de-DE" baseline="0" dirty="0" err="1"/>
              <a:t>net</a:t>
            </a:r>
            <a:r>
              <a:rPr lang="de-DE" baseline="0" dirty="0"/>
              <a:t> </a:t>
            </a:r>
            <a:r>
              <a:rPr lang="de-DE" baseline="0" dirty="0" err="1"/>
              <a:t>flux</a:t>
            </a:r>
            <a:r>
              <a:rPr lang="de-DE" baseline="0" dirty="0"/>
              <a:t> 0 wird wegen </a:t>
            </a:r>
            <a:r>
              <a:rPr lang="de-DE" baseline="0" dirty="0" err="1"/>
              <a:t>Konzenttrationsunterschied</a:t>
            </a:r>
            <a:endParaRPr lang="de-DE" baseline="0" dirty="0"/>
          </a:p>
          <a:p>
            <a:r>
              <a:rPr lang="de-DE" baseline="0" dirty="0"/>
              <a:t>Rechts: Verhältnis zwischen Membranpotential und </a:t>
            </a:r>
            <a:r>
              <a:rPr lang="de-DE" baseline="0" dirty="0" err="1"/>
              <a:t>elektrochem</a:t>
            </a:r>
            <a:r>
              <a:rPr lang="de-DE" baseline="0" dirty="0"/>
              <a:t>. Gradient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18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671129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Batterie </a:t>
            </a:r>
            <a:r>
              <a:rPr lang="de-DE" dirty="0" err="1"/>
              <a:t>anschliessen</a:t>
            </a:r>
            <a:r>
              <a:rPr lang="de-DE" dirty="0"/>
              <a:t> -&gt; direkte Kontrolle/Einfluss</a:t>
            </a:r>
            <a:r>
              <a:rPr lang="de-DE" baseline="0" dirty="0"/>
              <a:t> auf Membranpotential</a:t>
            </a:r>
          </a:p>
          <a:p>
            <a:endParaRPr lang="de-DE" baseline="0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Membrane potential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influences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fluxes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(A)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Connecting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battery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across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K+-permeable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membrane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allows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direct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control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membrane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potential.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battery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turned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off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left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), K+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ions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yellow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simply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according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their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gradient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Setting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initial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membrane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potential (</a:t>
            </a:r>
            <a:r>
              <a:rPr lang="de-DE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1–2) at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equilibrium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potential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K+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center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yields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flux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K+,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while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making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membrane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potential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negative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equilibrium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potential (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right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causes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flow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against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its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concentration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gradient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(B)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Relationship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between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membrane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potential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direction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K+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flux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Zellmembranpotential:</a:t>
            </a:r>
            <a:r>
              <a:rPr lang="de-DE" baseline="0" dirty="0"/>
              <a:t> elektr. </a:t>
            </a:r>
            <a:r>
              <a:rPr lang="de-DE" baseline="0" dirty="0" err="1"/>
              <a:t>potentialdiffernez</a:t>
            </a:r>
            <a:r>
              <a:rPr lang="de-DE" baseline="0" dirty="0"/>
              <a:t> zwischen Innen- und </a:t>
            </a:r>
            <a:r>
              <a:rPr lang="de-DE" baseline="0" dirty="0" err="1"/>
              <a:t>Aussenseite</a:t>
            </a:r>
            <a:r>
              <a:rPr lang="de-DE" baseline="0" dirty="0"/>
              <a:t> der Membran</a:t>
            </a:r>
          </a:p>
          <a:p>
            <a:endParaRPr lang="de-DE" baseline="0" dirty="0"/>
          </a:p>
          <a:p>
            <a:r>
              <a:rPr lang="de-DE" baseline="0" dirty="0"/>
              <a:t>Links: keine Spannung -&gt; </a:t>
            </a:r>
            <a:r>
              <a:rPr lang="de-DE" baseline="0" dirty="0" err="1"/>
              <a:t>Netflux</a:t>
            </a:r>
            <a:r>
              <a:rPr lang="de-DE" baseline="0" dirty="0"/>
              <a:t> entsprechend dem Konzentrationsgradient</a:t>
            </a:r>
          </a:p>
          <a:p>
            <a:r>
              <a:rPr lang="de-DE" baseline="0" dirty="0"/>
              <a:t>Mitte: </a:t>
            </a:r>
            <a:r>
              <a:rPr lang="de-DE" baseline="0" dirty="0" err="1"/>
              <a:t>Membranpot</a:t>
            </a:r>
            <a:r>
              <a:rPr lang="de-DE" baseline="0" dirty="0"/>
              <a:t> at </a:t>
            </a:r>
            <a:r>
              <a:rPr lang="de-DE" baseline="0" dirty="0" err="1"/>
              <a:t>level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 E</a:t>
            </a:r>
            <a:r>
              <a:rPr lang="de-DE" baseline="-25000" dirty="0"/>
              <a:t>K</a:t>
            </a:r>
            <a:r>
              <a:rPr lang="de-DE" baseline="0" dirty="0"/>
              <a:t> -&gt; </a:t>
            </a:r>
            <a:r>
              <a:rPr lang="de-DE" baseline="0" dirty="0" err="1"/>
              <a:t>no</a:t>
            </a:r>
            <a:r>
              <a:rPr lang="de-DE" baseline="0" dirty="0"/>
              <a:t> </a:t>
            </a:r>
            <a:r>
              <a:rPr lang="de-DE" baseline="0" dirty="0" err="1"/>
              <a:t>net</a:t>
            </a:r>
            <a:r>
              <a:rPr lang="de-DE" baseline="0" dirty="0"/>
              <a:t> </a:t>
            </a:r>
            <a:r>
              <a:rPr lang="de-DE" baseline="0" dirty="0" err="1"/>
              <a:t>flux</a:t>
            </a:r>
            <a:r>
              <a:rPr lang="de-DE" baseline="0" dirty="0"/>
              <a:t> </a:t>
            </a:r>
            <a:r>
              <a:rPr lang="de-DE" baseline="0" dirty="0" err="1"/>
              <a:t>of</a:t>
            </a:r>
            <a:r>
              <a:rPr lang="de-DE" baseline="0" dirty="0"/>
              <a:t> K</a:t>
            </a:r>
          </a:p>
          <a:p>
            <a:r>
              <a:rPr lang="de-DE" baseline="0" dirty="0"/>
              <a:t>Rechts: </a:t>
            </a:r>
            <a:r>
              <a:rPr lang="de-DE" baseline="0" dirty="0" err="1"/>
              <a:t>Membranpot</a:t>
            </a:r>
            <a:r>
              <a:rPr lang="de-DE" baseline="0" dirty="0"/>
              <a:t> negativer als E</a:t>
            </a:r>
            <a:r>
              <a:rPr lang="de-DE" baseline="-25000" dirty="0"/>
              <a:t>K</a:t>
            </a:r>
            <a:r>
              <a:rPr lang="de-DE" baseline="0" dirty="0"/>
              <a:t> -&gt; K-</a:t>
            </a:r>
            <a:r>
              <a:rPr lang="de-DE" baseline="0" dirty="0" err="1"/>
              <a:t>Influx</a:t>
            </a:r>
            <a:r>
              <a:rPr lang="de-DE" baseline="0" dirty="0"/>
              <a:t> entgegen des chem. Konzentrationsgradienten </a:t>
            </a:r>
          </a:p>
          <a:p>
            <a:endParaRPr lang="de-DE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Gleichgewichtspotential (Nullstrom) ist erreicht, wenn elektr. Und chem. Triebkraftgleich </a:t>
            </a:r>
            <a:r>
              <a:rPr lang="de-DE" baseline="0" dirty="0" err="1"/>
              <a:t>gross</a:t>
            </a:r>
            <a:r>
              <a:rPr lang="de-DE" baseline="0" dirty="0"/>
              <a:t> aber entgegengesetzt sind -&gt; heben sich gegenseitig auf -&gt; Das Ion befindet sich im </a:t>
            </a:r>
            <a:r>
              <a:rPr lang="de-DE" baseline="0" dirty="0" err="1"/>
              <a:t>elektrochem</a:t>
            </a:r>
            <a:r>
              <a:rPr lang="de-DE" baseline="0" dirty="0"/>
              <a:t>. Gleichgewicht</a:t>
            </a:r>
            <a:endParaRPr lang="de-DE" dirty="0"/>
          </a:p>
          <a:p>
            <a:endParaRPr lang="de-DE" baseline="-25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19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88146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Em-Eion</a:t>
            </a:r>
            <a:r>
              <a:rPr lang="de-DE" dirty="0"/>
              <a:t> = </a:t>
            </a:r>
            <a:r>
              <a:rPr lang="de-DE" dirty="0" err="1"/>
              <a:t>elektrochem</a:t>
            </a:r>
            <a:r>
              <a:rPr lang="de-DE" dirty="0"/>
              <a:t>. Triebkraft</a:t>
            </a:r>
          </a:p>
          <a:p>
            <a:endParaRPr lang="de-DE" baseline="0" dirty="0"/>
          </a:p>
          <a:p>
            <a:r>
              <a:rPr lang="de-DE" baseline="0" dirty="0" err="1"/>
              <a:t>Elektrochem</a:t>
            </a:r>
            <a:r>
              <a:rPr lang="de-DE" baseline="0" dirty="0"/>
              <a:t>. Gleichgewicht ist nur gegeben, wenn </a:t>
            </a:r>
            <a:r>
              <a:rPr lang="de-DE" baseline="0" dirty="0" err="1"/>
              <a:t>Em</a:t>
            </a:r>
            <a:r>
              <a:rPr lang="de-DE" baseline="0" dirty="0"/>
              <a:t> = </a:t>
            </a:r>
            <a:r>
              <a:rPr lang="de-DE" baseline="0" dirty="0" err="1"/>
              <a:t>Ek</a:t>
            </a:r>
            <a:r>
              <a:rPr lang="de-DE" baseline="0" dirty="0"/>
              <a:t>. Kennt man </a:t>
            </a:r>
            <a:r>
              <a:rPr lang="de-DE" baseline="0" dirty="0" err="1"/>
              <a:t>Em</a:t>
            </a:r>
            <a:r>
              <a:rPr lang="de-DE" baseline="0" dirty="0"/>
              <a:t>, </a:t>
            </a:r>
            <a:r>
              <a:rPr lang="de-DE" baseline="0" dirty="0" err="1"/>
              <a:t>weiss</a:t>
            </a:r>
            <a:r>
              <a:rPr lang="de-DE" baseline="0" dirty="0"/>
              <a:t> man ob sich </a:t>
            </a:r>
            <a:r>
              <a:rPr lang="de-DE" baseline="0" dirty="0" err="1"/>
              <a:t>Eion</a:t>
            </a:r>
            <a:r>
              <a:rPr lang="de-DE" baseline="0" dirty="0"/>
              <a:t> im Gleichgewicht befindet oder nicht und eine Aussage über Nettostrom machen (einwärts (</a:t>
            </a:r>
            <a:r>
              <a:rPr lang="de-DE" baseline="0" dirty="0" err="1"/>
              <a:t>Em</a:t>
            </a:r>
            <a:r>
              <a:rPr lang="de-DE" baseline="0" dirty="0"/>
              <a:t> negativer als </a:t>
            </a:r>
            <a:r>
              <a:rPr lang="de-DE" baseline="0" dirty="0" err="1"/>
              <a:t>Ek</a:t>
            </a:r>
            <a:r>
              <a:rPr lang="de-DE" baseline="0" dirty="0"/>
              <a:t>) oder auswärts (</a:t>
            </a:r>
            <a:r>
              <a:rPr lang="de-DE" baseline="0" dirty="0" err="1"/>
              <a:t>Em</a:t>
            </a:r>
            <a:r>
              <a:rPr lang="de-DE" baseline="0" dirty="0"/>
              <a:t> positiver als </a:t>
            </a:r>
            <a:r>
              <a:rPr lang="de-DE" baseline="0" dirty="0" err="1"/>
              <a:t>Ek</a:t>
            </a:r>
            <a:r>
              <a:rPr lang="de-DE" baseline="0" dirty="0"/>
              <a:t>))</a:t>
            </a:r>
          </a:p>
          <a:p>
            <a:endParaRPr lang="de-DE" baseline="0" dirty="0"/>
          </a:p>
          <a:p>
            <a:r>
              <a:rPr lang="de-DE" baseline="0" dirty="0" err="1"/>
              <a:t>Membranpot</a:t>
            </a:r>
            <a:r>
              <a:rPr lang="de-DE" baseline="0" dirty="0"/>
              <a:t> </a:t>
            </a:r>
            <a:r>
              <a:rPr lang="de-DE" baseline="0" dirty="0" err="1"/>
              <a:t>Em</a:t>
            </a:r>
            <a:r>
              <a:rPr lang="de-DE" baseline="0" dirty="0"/>
              <a:t>, Gleichgewichtspotential </a:t>
            </a:r>
            <a:r>
              <a:rPr lang="de-DE" baseline="0" dirty="0" err="1"/>
              <a:t>Ek</a:t>
            </a:r>
            <a:r>
              <a:rPr lang="de-DE" baseline="0" dirty="0"/>
              <a:t> für Kalium</a:t>
            </a:r>
          </a:p>
          <a:p>
            <a:r>
              <a:rPr lang="de-DE" baseline="0" dirty="0"/>
              <a:t>Links: </a:t>
            </a:r>
            <a:r>
              <a:rPr lang="de-DE" baseline="0" dirty="0" err="1"/>
              <a:t>Em</a:t>
            </a:r>
            <a:r>
              <a:rPr lang="de-DE" baseline="0" dirty="0"/>
              <a:t> = </a:t>
            </a:r>
            <a:r>
              <a:rPr lang="de-DE" baseline="0" dirty="0" err="1"/>
              <a:t>Ek</a:t>
            </a:r>
            <a:r>
              <a:rPr lang="de-DE" baseline="0" dirty="0"/>
              <a:t> -&gt; Triebkraft = 0 (K-</a:t>
            </a:r>
            <a:r>
              <a:rPr lang="de-DE" baseline="0" dirty="0" err="1"/>
              <a:t>Eintrsom</a:t>
            </a:r>
            <a:r>
              <a:rPr lang="de-DE" baseline="0" dirty="0"/>
              <a:t> = K-</a:t>
            </a:r>
            <a:r>
              <a:rPr lang="de-DE" baseline="0" dirty="0" err="1"/>
              <a:t>Ausstrom</a:t>
            </a:r>
            <a:r>
              <a:rPr lang="de-DE" baseline="0" dirty="0"/>
              <a:t>)</a:t>
            </a:r>
          </a:p>
          <a:p>
            <a:r>
              <a:rPr lang="de-DE" baseline="0" dirty="0"/>
              <a:t>Mitte: </a:t>
            </a:r>
            <a:r>
              <a:rPr lang="de-DE" baseline="0" dirty="0" err="1"/>
              <a:t>Depol</a:t>
            </a:r>
            <a:r>
              <a:rPr lang="de-DE" baseline="0" dirty="0"/>
              <a:t> -&gt; K-</a:t>
            </a:r>
            <a:r>
              <a:rPr lang="de-DE" baseline="0" dirty="0" err="1"/>
              <a:t>Ausstrom</a:t>
            </a:r>
            <a:endParaRPr lang="de-DE" baseline="0" dirty="0"/>
          </a:p>
          <a:p>
            <a:r>
              <a:rPr lang="de-DE" baseline="0" dirty="0"/>
              <a:t>Rechts: </a:t>
            </a:r>
            <a:r>
              <a:rPr lang="de-DE" baseline="0" dirty="0" err="1"/>
              <a:t>Hyperpol</a:t>
            </a:r>
            <a:r>
              <a:rPr lang="de-DE" baseline="0" dirty="0"/>
              <a:t> -&gt; K-Einstrom</a:t>
            </a:r>
          </a:p>
          <a:p>
            <a:endParaRPr lang="de-DE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/>
              <a:t>Gleichgewichtspotential (Nullstrom) ist erreicht, wenn elektr. Und chem. Triebkraftgleich </a:t>
            </a:r>
            <a:r>
              <a:rPr lang="de-DE" baseline="0" dirty="0" err="1"/>
              <a:t>gross</a:t>
            </a:r>
            <a:r>
              <a:rPr lang="de-DE" baseline="0" dirty="0"/>
              <a:t> aber entgegengesetzt sind -&gt; heben sich gegenseitig auf -&gt; Das Ion befindet sich im </a:t>
            </a:r>
            <a:r>
              <a:rPr lang="de-DE" baseline="0" dirty="0" err="1"/>
              <a:t>elektrochem</a:t>
            </a:r>
            <a:r>
              <a:rPr lang="de-DE" baseline="0" dirty="0"/>
              <a:t>. Gleichgewicht</a:t>
            </a:r>
            <a:endParaRPr lang="de-DE" dirty="0"/>
          </a:p>
          <a:p>
            <a:endParaRPr lang="de-DE" baseline="-250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20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135769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Wieso unterschiedlich?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21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762387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Gleichgewichtspotential für ein Ion bei Körpertemperatur</a:t>
            </a:r>
          </a:p>
          <a:p>
            <a:endParaRPr lang="de-DE" dirty="0"/>
          </a:p>
          <a:p>
            <a:r>
              <a:rPr lang="de-DE" dirty="0"/>
              <a:t>F: elektr. Ladung eines Mols Ionen (9.65*10</a:t>
            </a:r>
            <a:r>
              <a:rPr lang="de-DE" baseline="30000" dirty="0"/>
              <a:t>4</a:t>
            </a:r>
            <a:r>
              <a:rPr lang="de-DE" baseline="0" dirty="0"/>
              <a:t> As/</a:t>
            </a:r>
            <a:r>
              <a:rPr lang="de-DE" baseline="0" dirty="0" err="1"/>
              <a:t>mol</a:t>
            </a:r>
            <a:r>
              <a:rPr lang="de-DE" baseline="0" dirty="0"/>
              <a:t>) (Konstante)</a:t>
            </a:r>
          </a:p>
          <a:p>
            <a:r>
              <a:rPr lang="de-DE" baseline="0" dirty="0"/>
              <a:t>R: </a:t>
            </a:r>
            <a:r>
              <a:rPr lang="de-DE" sz="1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Unterschied der </a:t>
            </a:r>
            <a:r>
              <a:rPr lang="de-DE" sz="120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Wärmekapazität eines Gases bei gleichem Druck zur Wärmekapazität bei gleichem Volumen, bezogen auf die </a:t>
            </a:r>
            <a:r>
              <a:rPr lang="de-DE" sz="120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Stoffmenge </a:t>
            </a:r>
            <a:r>
              <a:rPr lang="de-DE" sz="1200" u="none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Mol.</a:t>
            </a:r>
            <a:endParaRPr lang="de-DE" u="non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22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838467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Ruhemembranpotential wird primär vom</a:t>
            </a:r>
            <a:r>
              <a:rPr lang="de-DE" baseline="0" dirty="0"/>
              <a:t> Gleichgewichtspotential des Kaliums bestimmt.</a:t>
            </a:r>
          </a:p>
          <a:p>
            <a:r>
              <a:rPr lang="de-DE" baseline="0" dirty="0"/>
              <a:t>Nicht exakt der Kaliumwert aufgrund von Na, </a:t>
            </a:r>
            <a:r>
              <a:rPr lang="de-DE" baseline="0" dirty="0" err="1"/>
              <a:t>Ca</a:t>
            </a:r>
            <a:r>
              <a:rPr lang="de-DE" baseline="0" dirty="0"/>
              <a:t> und Cl </a:t>
            </a:r>
            <a:r>
              <a:rPr lang="de-DE" baseline="0" dirty="0" err="1"/>
              <a:t>Leckströmen</a:t>
            </a:r>
            <a:r>
              <a:rPr lang="de-DE" baseline="0" dirty="0"/>
              <a:t> ins Zellinnere -&gt; Na-K-Pumpe!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23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7980461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Genauere Beschreibung des RMPs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24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8099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err="1"/>
              <a:t>Totipotent</a:t>
            </a:r>
            <a:r>
              <a:rPr lang="de-DE" dirty="0"/>
              <a:t>: </a:t>
            </a:r>
            <a:r>
              <a:rPr lang="de-DE" dirty="0" err="1"/>
              <a:t>Totipotenz</a:t>
            </a:r>
            <a:r>
              <a:rPr lang="de-DE" dirty="0"/>
              <a:t> 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bezeichnet die Fähigkeit zur Bildung des Ganzen…vollständigen bzw. Eigenständigen (aus sich selbst heraus ohne Einfluss von aussen)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 tooltip="Organismus"/>
              </a:rPr>
              <a:t>Organismus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zu bilden in geeigneter Umgebung, 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zB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Gebärmutter -&gt; embryonale Zellen bis zum 8-Zell Stadium 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totipotent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danach 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pluripotent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Pluripotent</a:t>
            </a:r>
            <a:r>
              <a:rPr lang="de-DE" dirty="0"/>
              <a:t>: 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Stammzelle"/>
              </a:rPr>
              <a:t>Stammzellen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welche die Fähigkeit besitzen, sich zu Zellen der drei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Keimblatt"/>
              </a:rPr>
              <a:t>Keimblätter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(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 tooltip="Ektoderm"/>
              </a:rPr>
              <a:t>Ektoderm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7" tooltip="Entoderm"/>
              </a:rPr>
              <a:t>Entoderm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 tooltip="Mesoderm"/>
              </a:rPr>
              <a:t>Mesoderm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und der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9" tooltip="Keimbahn"/>
              </a:rPr>
              <a:t>Keimbahn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eines Organismus zu entwickeln. Sie können zu jedem Zelltyp eines Organismus differenzieren, da sie noch auf keine bestimmten Gewebetyp festgelegt sind. Jedoch sind sie, im Gegensatz zu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0" tooltip="Totipotenz"/>
              </a:rPr>
              <a:t>totipotenten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Stammzellen, nicht mehr in der Lage, einen gesamten Organismus zu bilden, da </a:t>
            </a:r>
            <a:r>
              <a:rPr lang="de-CH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pluripotente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Zellen keine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1" tooltip="Trophoblast"/>
              </a:rPr>
              <a:t>extraembryonalen Gewebe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bilden können. </a:t>
            </a:r>
          </a:p>
          <a:p>
            <a:endParaRPr lang="de-DE" dirty="0"/>
          </a:p>
          <a:p>
            <a:r>
              <a:rPr lang="de-DE" dirty="0"/>
              <a:t>Multipotent: 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Stammzelle"/>
              </a:rPr>
              <a:t>Stammzellen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die sich zu verschiedenen Zelltypen einer bestimmten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2" tooltip="Zelllinie"/>
              </a:rPr>
              <a:t>Linie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entwickeln können.</a:t>
            </a:r>
            <a:r>
              <a:rPr lang="de-CH" sz="1200" b="0" i="0" u="none" strike="noStrike" kern="1200" baseline="300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3"/>
              </a:rPr>
              <a:t>[1]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Im Gegensatz zu den 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4" tooltip="Pluripotenz"/>
              </a:rPr>
              <a:t>pluripotenten</a:t>
            </a:r>
            <a:r>
              <a:rPr lang="de-CH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Stammzellen sind sie aber nicht mehr in der Lage, sich zu nahezu jeder Körperzelle zu entwickeln.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3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8205188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Wieso unterschiedlich? -&gt;</a:t>
            </a:r>
            <a:r>
              <a:rPr lang="de-DE" baseline="0" dirty="0"/>
              <a:t> Zusammensetzung der „primär vorherrschenden “ Ionen in den einzelnen Zelltypen unterschiedlich (je nach Funktionalität der Zelle)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25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046819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Exzitatorisch</a:t>
            </a:r>
            <a:r>
              <a:rPr lang="de-DE" dirty="0"/>
              <a:t>: AP -&gt; </a:t>
            </a:r>
            <a:r>
              <a:rPr lang="de-DE" dirty="0" err="1"/>
              <a:t>Ca</a:t>
            </a:r>
            <a:r>
              <a:rPr lang="de-DE" dirty="0"/>
              <a:t> </a:t>
            </a:r>
            <a:r>
              <a:rPr lang="de-DE" dirty="0" err="1"/>
              <a:t>Influx</a:t>
            </a:r>
            <a:r>
              <a:rPr lang="de-DE" dirty="0"/>
              <a:t> (spannungsgesteuert) -&gt; Glutamat-Ausschüttung -&gt; bindet postsynaptisch an AMPA und NMDA-Rezeptoren -&gt; Na-</a:t>
            </a:r>
            <a:r>
              <a:rPr lang="de-DE" dirty="0" err="1"/>
              <a:t>Influx</a:t>
            </a:r>
            <a:r>
              <a:rPr lang="de-DE" dirty="0"/>
              <a:t> in Postsynapse -&gt; EPSP (Achtung: </a:t>
            </a:r>
            <a:r>
              <a:rPr lang="de-DE" dirty="0" err="1"/>
              <a:t>etxtrazellulär</a:t>
            </a:r>
            <a:r>
              <a:rPr lang="de-DE" dirty="0"/>
              <a:t> Negativität weil pos. Ionen in die Zelle rein </a:t>
            </a:r>
            <a:r>
              <a:rPr lang="de-DE" dirty="0" err="1"/>
              <a:t>fliessen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 err="1"/>
              <a:t>Inhibitorisch</a:t>
            </a:r>
            <a:r>
              <a:rPr lang="de-DE" dirty="0"/>
              <a:t>: AP -&gt; </a:t>
            </a:r>
            <a:r>
              <a:rPr lang="de-DE" dirty="0" err="1"/>
              <a:t>Ca</a:t>
            </a:r>
            <a:r>
              <a:rPr lang="de-DE" dirty="0"/>
              <a:t> </a:t>
            </a:r>
            <a:r>
              <a:rPr lang="de-DE" dirty="0" err="1"/>
              <a:t>Influx</a:t>
            </a:r>
            <a:r>
              <a:rPr lang="de-DE" dirty="0"/>
              <a:t> (spannungsgesteuert) -&gt; GABA-Ausschüttung -&gt; Cl- </a:t>
            </a:r>
            <a:r>
              <a:rPr lang="de-DE" dirty="0" err="1"/>
              <a:t>Influx</a:t>
            </a:r>
            <a:r>
              <a:rPr lang="de-DE" dirty="0"/>
              <a:t> an Postsynapse und Ka-</a:t>
            </a:r>
            <a:r>
              <a:rPr lang="de-DE" dirty="0" err="1"/>
              <a:t>Efflux</a:t>
            </a:r>
            <a:r>
              <a:rPr lang="de-DE" dirty="0"/>
              <a:t> -&gt; Hyperpolarisation (intrazellulär negativer) =  IPSP (Achtung: </a:t>
            </a:r>
            <a:r>
              <a:rPr lang="de-DE" dirty="0" err="1"/>
              <a:t>etxrazellulär</a:t>
            </a:r>
            <a:r>
              <a:rPr lang="de-DE" dirty="0"/>
              <a:t> positiv weil K1 aus der Zelle raus und Cl- in die Zelle </a:t>
            </a:r>
            <a:r>
              <a:rPr lang="de-DE" dirty="0" err="1"/>
              <a:t>reinfliesst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28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726343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</a:t>
            </a:r>
            <a:r>
              <a:rPr lang="de-DE" baseline="-25000" dirty="0"/>
              <a:t>IR</a:t>
            </a:r>
            <a:r>
              <a:rPr lang="de-DE" dirty="0"/>
              <a:t>: G-Protein-gekoppelt (über</a:t>
            </a:r>
            <a:r>
              <a:rPr lang="de-DE" baseline="0" dirty="0"/>
              <a:t> Ach)</a:t>
            </a:r>
          </a:p>
          <a:p>
            <a:r>
              <a:rPr lang="de-DE" baseline="0" dirty="0"/>
              <a:t>K</a:t>
            </a:r>
            <a:r>
              <a:rPr lang="de-DE" baseline="-25000" dirty="0"/>
              <a:t>2P</a:t>
            </a:r>
            <a:r>
              <a:rPr lang="de-DE" baseline="0" dirty="0"/>
              <a:t>: Tandemporenkanal (zwei P (Poren) Domänen)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31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615176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Permeabilität = Durchlässigkeit der Zellmembran für bestimmte Stoffe/Ionen (ändert sich aufgrund von z.B. Spannungsunterschieden, Bindung von Liganden an den Kanal…)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33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854122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Synchronisation = wenn viele Afferenzen gleichzeitig ein postsynaptisches Potential in einer Pyramidenzelle erzeugen (je mehr synchron, desto grösser die gemessene Amplitude im EEG)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43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8080801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Pyramidenzellen stellen aufgrund ihrer Anatomie und der apikalen Lage an der </a:t>
            </a:r>
            <a:r>
              <a:rPr lang="de-DE" dirty="0" err="1"/>
              <a:t>Kortexoberfläche</a:t>
            </a:r>
            <a:r>
              <a:rPr lang="de-DE" dirty="0"/>
              <a:t> ein optimales Dipol dar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44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528448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positive Ladung wandert in Zelle rein -&gt; Depolarisation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Depolarisation -&gt; Zellinnere wird positiver -&gt; Negativität im </a:t>
            </a:r>
            <a:r>
              <a:rPr lang="de-DE" baseline="0" dirty="0" err="1"/>
              <a:t>Aussen</a:t>
            </a:r>
            <a:r>
              <a:rPr lang="de-DE" baseline="0" dirty="0"/>
              <a:t>; Membranpotential wird weniger stark/wird positiver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45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67075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Xxxhier</a:t>
            </a:r>
            <a:r>
              <a:rPr lang="de-DE" dirty="0"/>
              <a:t> passt noch</a:t>
            </a:r>
            <a:r>
              <a:rPr lang="de-DE" baseline="0" dirty="0"/>
              <a:t> das mit Taschenlampe/Dipolanalogie hin, geht auch nur verbal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Anmerkung: bei </a:t>
            </a:r>
            <a:r>
              <a:rPr lang="de-DE" dirty="0" err="1"/>
              <a:t>inhibitorischen</a:t>
            </a:r>
            <a:r>
              <a:rPr lang="de-DE" dirty="0"/>
              <a:t> Synapsen verhält es sich genau umgekehrt (weil extrazellulär </a:t>
            </a:r>
            <a:r>
              <a:rPr lang="de-DE" dirty="0" err="1"/>
              <a:t>verhältnismässig</a:t>
            </a:r>
            <a:r>
              <a:rPr lang="de-DE" dirty="0"/>
              <a:t> positiver im </a:t>
            </a:r>
            <a:r>
              <a:rPr lang="de-DE" dirty="0" err="1"/>
              <a:t>Vgl</a:t>
            </a:r>
            <a:r>
              <a:rPr lang="de-DE" dirty="0"/>
              <a:t> zum Zellinneren am apikalen Dendriten)</a:t>
            </a:r>
          </a:p>
          <a:p>
            <a:endParaRPr lang="de-DE" dirty="0"/>
          </a:p>
          <a:p>
            <a:r>
              <a:rPr lang="de-DE" dirty="0"/>
              <a:t>Ausschlage (Amplitude) abhängig ob EPSP nahe an der Oberfläche oder eher weiter unten am Soma ankommt (geringere Amplitude weil weiter weg von Oberfläche)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47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5757299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EEG: hauptsächlich radial liegende Pyramidenzellen werden vom EEG registriert (</a:t>
            </a:r>
            <a:r>
              <a:rPr lang="de-DE" dirty="0" err="1"/>
              <a:t>enstpricht</a:t>
            </a:r>
            <a:r>
              <a:rPr lang="de-DE" dirty="0"/>
              <a:t> Dipol = senkrecht zur Kopfoberfläche)</a:t>
            </a:r>
            <a:r>
              <a:rPr lang="de-DE" dirty="0">
                <a:sym typeface="Wingdings" pitchFamily="2" charset="2"/>
              </a:rPr>
              <a:t> die Pyramidenzellen an der Oberfläche der </a:t>
            </a:r>
            <a:r>
              <a:rPr lang="de-DE" dirty="0" err="1">
                <a:sym typeface="Wingdings" pitchFamily="2" charset="2"/>
              </a:rPr>
              <a:t>Gyri</a:t>
            </a:r>
            <a:r>
              <a:rPr lang="de-DE" dirty="0">
                <a:sym typeface="Wingdings" pitchFamily="2" charset="2"/>
              </a:rPr>
              <a:t> und im Tal der </a:t>
            </a:r>
            <a:r>
              <a:rPr lang="de-DE" dirty="0" err="1">
                <a:sym typeface="Wingdings" pitchFamily="2" charset="2"/>
              </a:rPr>
              <a:t>Sulci</a:t>
            </a:r>
            <a:r>
              <a:rPr lang="de-DE" dirty="0">
                <a:sym typeface="Wingdings" pitchFamily="2" charset="2"/>
              </a:rPr>
              <a:t>. Tangential liegende Pyramidenzellen sehen unter einem Sensor neutral aus (wird mit MEG gemessen; können im EEG aber bei bestimmten Formen der Epilepsie eine Rolle spielen)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48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5830018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Kirschstein: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Potentialschwankungen: Veränderungen der Ruhemembranpotentials (hauptsächlich von den Pyramidenzellen aufgrund ihrer </a:t>
            </a:r>
            <a:r>
              <a:rPr lang="de-DE" dirty="0" err="1"/>
              <a:t>Grösse</a:t>
            </a:r>
            <a:r>
              <a:rPr lang="de-DE" dirty="0"/>
              <a:t> und der Lage (</a:t>
            </a:r>
            <a:r>
              <a:rPr lang="de-DE" dirty="0" err="1"/>
              <a:t>thalamokortikale</a:t>
            </a:r>
            <a:r>
              <a:rPr lang="de-DE" dirty="0"/>
              <a:t> und </a:t>
            </a:r>
            <a:r>
              <a:rPr lang="de-DE" dirty="0" err="1"/>
              <a:t>kortikokortikale</a:t>
            </a:r>
            <a:r>
              <a:rPr lang="de-DE" dirty="0"/>
              <a:t> Afferenzen))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zB</a:t>
            </a:r>
            <a:r>
              <a:rPr lang="de-DE" dirty="0"/>
              <a:t> Ka+: </a:t>
            </a:r>
            <a:r>
              <a:rPr lang="de-DE" dirty="0" err="1"/>
              <a:t>Kaliumgelichgewichtspotential</a:t>
            </a:r>
            <a:r>
              <a:rPr lang="de-DE" dirty="0"/>
              <a:t>: dynamisches Gleichgewicht zwischen elektrostatischen Kräften und Konzentrationsgefälle der </a:t>
            </a:r>
            <a:r>
              <a:rPr lang="de-DE" dirty="0" err="1"/>
              <a:t>Kaliumionen</a:t>
            </a:r>
            <a:r>
              <a:rPr lang="de-DE" dirty="0"/>
              <a:t> -&gt; im Gleichgewicht, wenn Kräfte ausgeglichen sind (-90mV -&gt; weil auch noch andere Ionen da sind)</a:t>
            </a:r>
          </a:p>
          <a:p>
            <a:pPr marL="171450" indent="-171450">
              <a:buFontTx/>
              <a:buChar char="-"/>
            </a:pPr>
            <a:r>
              <a:rPr lang="de-DE" dirty="0"/>
              <a:t>APs: mit einer Amplitude von ca. 120mV die </a:t>
            </a:r>
            <a:r>
              <a:rPr lang="de-DE" dirty="0" err="1"/>
              <a:t>grössten</a:t>
            </a:r>
            <a:r>
              <a:rPr lang="de-DE" dirty="0"/>
              <a:t> Potentialschwankungen -&gt; extrazelluläre Veränderung trotzdem so klein, dass es tausende von synchron-feuernden Neuronen braucht um die Potentialschwankung an der Kopfoberfläche zu erfassen. </a:t>
            </a:r>
            <a:r>
              <a:rPr lang="de-DE" dirty="0" err="1"/>
              <a:t>Ausserdem</a:t>
            </a:r>
            <a:r>
              <a:rPr lang="de-DE" dirty="0"/>
              <a:t>: ca. 1ms Dauer –&gt; zu kurz um auf der Kopfoberfläche sinnvoll erfasst zu werden -&gt; postsynaptische potentiale (=extrazelluläre Potentialschwankungen): Dauer von bis zu mehreren 100 </a:t>
            </a:r>
            <a:r>
              <a:rPr lang="de-DE" dirty="0" err="1"/>
              <a:t>ms</a:t>
            </a:r>
            <a:r>
              <a:rPr lang="de-DE" dirty="0"/>
              <a:t> (50-100µV)</a:t>
            </a:r>
          </a:p>
          <a:p>
            <a:pPr marL="171450" indent="-171450">
              <a:buFontTx/>
              <a:buChar char="-"/>
            </a:pPr>
            <a:r>
              <a:rPr lang="de-DE" dirty="0"/>
              <a:t>Potentialschwankung: chemische Übertragung der Erregung an den Synapsen durch Neurotransmitter -&gt; </a:t>
            </a:r>
            <a:r>
              <a:rPr lang="de-DE" dirty="0" err="1"/>
              <a:t>exzitatorisch</a:t>
            </a:r>
            <a:r>
              <a:rPr lang="de-DE" dirty="0"/>
              <a:t>/</a:t>
            </a:r>
            <a:r>
              <a:rPr lang="de-DE" dirty="0" err="1"/>
              <a:t>inhibitorische</a:t>
            </a:r>
            <a:r>
              <a:rPr lang="de-DE" dirty="0"/>
              <a:t> Wirkung auf Postsynapse -&gt; EPSP/IPSP an Postsynapse -&gt; Summation… -&gt; AP oder eben nicht (Alles-oder-Nichts-Gesetz)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52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41416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5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890299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Golgifärbung</a:t>
            </a:r>
            <a:r>
              <a:rPr lang="de-DE" dirty="0"/>
              <a:t>, sog. Silberfärbung: Camillo Golgi (Nobelpreis für Medizin Anfang 19. </a:t>
            </a:r>
            <a:r>
              <a:rPr lang="de-DE" dirty="0" err="1"/>
              <a:t>Jhdt</a:t>
            </a:r>
            <a:r>
              <a:rPr lang="de-DE" dirty="0"/>
              <a:t>): </a:t>
            </a:r>
            <a:r>
              <a:rPr lang="de-DE" dirty="0" err="1"/>
              <a:t>Silberionen</a:t>
            </a:r>
            <a:r>
              <a:rPr lang="de-DE" dirty="0"/>
              <a:t> binden an Biomoleküle -&gt; Silberchromat wird ausgefällt, was die Zelle dunkel färbt (möglich nur einzelne Zellen im Gewebe zu färben)</a:t>
            </a:r>
          </a:p>
          <a:p>
            <a:endParaRPr lang="de-DE" dirty="0"/>
          </a:p>
          <a:p>
            <a:r>
              <a:rPr lang="de-DE" dirty="0" err="1"/>
              <a:t>Nisslfärbung</a:t>
            </a:r>
            <a:r>
              <a:rPr lang="de-DE" dirty="0"/>
              <a:t>: Franz </a:t>
            </a:r>
            <a:r>
              <a:rPr lang="de-DE" dirty="0" err="1"/>
              <a:t>Nissl</a:t>
            </a:r>
            <a:r>
              <a:rPr lang="de-DE" dirty="0"/>
              <a:t>: meistens mit </a:t>
            </a:r>
            <a:r>
              <a:rPr lang="de-DE" dirty="0" err="1"/>
              <a:t>Kresylviolett</a:t>
            </a:r>
            <a:r>
              <a:rPr lang="de-DE" dirty="0"/>
              <a:t> -&gt; Farbstoff bindet an </a:t>
            </a:r>
            <a:r>
              <a:rPr lang="de-DE" dirty="0" err="1"/>
              <a:t>basophile</a:t>
            </a:r>
            <a:r>
              <a:rPr lang="de-DE" dirty="0"/>
              <a:t> Verbindungen wie RNA/DNA und färbt so die Zellkerne und Ribosomen violett/blau -&gt; nur Zellkörper wird gefärbt, nicht Axone </a:t>
            </a:r>
            <a:r>
              <a:rPr lang="de-DE"/>
              <a:t>oder Dendriten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6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128309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Transportvorgänge machen sich Konzentrationsgradienten zu Nutze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Ionenkanaldichte variiert je</a:t>
            </a:r>
            <a:r>
              <a:rPr lang="de-DE" baseline="0" dirty="0"/>
              <a:t> nach Kanal- und Zelltyp. Sind je nach </a:t>
            </a:r>
            <a:r>
              <a:rPr lang="de-DE" baseline="0" dirty="0" err="1"/>
              <a:t>Funktionasanforderung</a:t>
            </a:r>
            <a:r>
              <a:rPr lang="de-DE" baseline="0" dirty="0"/>
              <a:t> entsprechend </a:t>
            </a:r>
            <a:r>
              <a:rPr lang="de-DE" baseline="0" dirty="0" err="1"/>
              <a:t>untersiedlich</a:t>
            </a:r>
            <a:r>
              <a:rPr lang="de-DE" baseline="0" dirty="0"/>
              <a:t> auf der Zelloberfläche verteilt (</a:t>
            </a:r>
            <a:r>
              <a:rPr lang="de-DE" baseline="0" dirty="0" err="1"/>
              <a:t>Bsp</a:t>
            </a:r>
            <a:r>
              <a:rPr lang="de-DE" baseline="0" dirty="0"/>
              <a:t>: </a:t>
            </a:r>
            <a:r>
              <a:rPr lang="de-DE" baseline="0" dirty="0" err="1"/>
              <a:t>Ranviersche</a:t>
            </a:r>
            <a:r>
              <a:rPr lang="de-DE" baseline="0" dirty="0"/>
              <a:t> Schnürringe)</a:t>
            </a:r>
          </a:p>
          <a:p>
            <a:r>
              <a:rPr lang="de-DE" baseline="0" dirty="0"/>
              <a:t>Akzessorische Proteine: sind für Regulation und Lokalisation der Kanäle von Bedeutung</a:t>
            </a:r>
          </a:p>
          <a:p>
            <a:endParaRPr lang="de-DE" baseline="0" dirty="0"/>
          </a:p>
          <a:p>
            <a:r>
              <a:rPr lang="de-DE" baseline="0" dirty="0"/>
              <a:t>Na-K-</a:t>
            </a:r>
            <a:r>
              <a:rPr lang="de-DE" baseline="0" dirty="0" err="1"/>
              <a:t>ATPase</a:t>
            </a:r>
            <a:r>
              <a:rPr lang="de-DE" baseline="0" dirty="0"/>
              <a:t>: Na+ raus, K+ rein</a:t>
            </a:r>
          </a:p>
          <a:p>
            <a:endParaRPr lang="de-DE" baseline="0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Wiki: Eine Biomembran hat durch Membrankomponenten eine aktive Rolle beim selektiven Transport von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 tooltip="Molekül"/>
              </a:rPr>
              <a:t>Molekülen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und der Übermittlung von Informationen zwischen den beiden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Zellkompartiment"/>
              </a:rPr>
              <a:t>Kompartimenten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zwischen denen sich diese Biomembran befindet.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Die Lipiddoppelschicht besteht größtenteils aus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Amphiphil"/>
              </a:rPr>
              <a:t>amphiphilen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 tooltip="Phospholipide"/>
              </a:rPr>
              <a:t>Phospholipiden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die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7" tooltip="Hydrophil"/>
              </a:rPr>
              <a:t>hydrophile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Kopfgruppe und eine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 tooltip="Hydrophob"/>
              </a:rPr>
              <a:t>hydrophobe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Schwanzgruppe (meistens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9" tooltip="Kohlenwasserstoff"/>
              </a:rPr>
              <a:t>Kohlenwasserstoffketten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besitzen. </a:t>
            </a:r>
            <a:endParaRPr lang="de-DE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7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43052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8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62080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Transportvorgänge machen sich Konzentrationsgradienten zu Nutze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r>
              <a:rPr lang="de-DE" dirty="0"/>
              <a:t>Ionenkanaldichte variiert je</a:t>
            </a:r>
            <a:r>
              <a:rPr lang="de-DE" baseline="0" dirty="0"/>
              <a:t> nach Kanal- und Zelltyp. Sind je nach </a:t>
            </a:r>
            <a:r>
              <a:rPr lang="de-DE" baseline="0" dirty="0" err="1"/>
              <a:t>Funktionasanforderung</a:t>
            </a:r>
            <a:r>
              <a:rPr lang="de-DE" baseline="0" dirty="0"/>
              <a:t> entsprechend unterschiedlich auf der Zelloberfläche verteilt (</a:t>
            </a:r>
            <a:r>
              <a:rPr lang="de-DE" baseline="0" dirty="0" err="1"/>
              <a:t>Bsp</a:t>
            </a:r>
            <a:r>
              <a:rPr lang="de-DE" baseline="0" dirty="0"/>
              <a:t>: </a:t>
            </a:r>
            <a:r>
              <a:rPr lang="de-DE" baseline="0" dirty="0" err="1"/>
              <a:t>Ranviersche</a:t>
            </a:r>
            <a:r>
              <a:rPr lang="de-DE" baseline="0" dirty="0"/>
              <a:t> Schnürringe)</a:t>
            </a:r>
          </a:p>
          <a:p>
            <a:r>
              <a:rPr lang="de-DE" baseline="0" dirty="0"/>
              <a:t>Akzessorische Proteine: sind für Regulation und Lokalisation der Kanäle von Bedeutung</a:t>
            </a:r>
          </a:p>
          <a:p>
            <a:endParaRPr lang="de-DE" baseline="0" dirty="0"/>
          </a:p>
          <a:p>
            <a:r>
              <a:rPr lang="de-DE" baseline="0" dirty="0"/>
              <a:t>Na-K-</a:t>
            </a:r>
            <a:r>
              <a:rPr lang="de-DE" baseline="0" dirty="0" err="1"/>
              <a:t>ATPase</a:t>
            </a:r>
            <a:r>
              <a:rPr lang="de-DE" baseline="0" dirty="0"/>
              <a:t>: Na+ raus, K+ rein</a:t>
            </a:r>
            <a:endParaRPr lang="de-DE" dirty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10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848858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Ionenkanaldichte variiert je</a:t>
            </a:r>
            <a:r>
              <a:rPr lang="de-DE" baseline="0" dirty="0"/>
              <a:t> nach Kanal- und Zelltyp. Sind je nach Funktionsanforderung entsprechend unterschiedlich auf der Zelloberfläche verteilt (</a:t>
            </a:r>
            <a:r>
              <a:rPr lang="de-DE" baseline="0" dirty="0" err="1"/>
              <a:t>Bsp</a:t>
            </a:r>
            <a:r>
              <a:rPr lang="de-DE" baseline="0" dirty="0"/>
              <a:t>: </a:t>
            </a:r>
            <a:r>
              <a:rPr lang="de-DE" baseline="0" dirty="0" err="1"/>
              <a:t>Ranviersche</a:t>
            </a:r>
            <a:r>
              <a:rPr lang="de-DE" baseline="0" dirty="0"/>
              <a:t> Schnürringe)</a:t>
            </a:r>
          </a:p>
          <a:p>
            <a:r>
              <a:rPr lang="de-DE" baseline="0" dirty="0"/>
              <a:t>Akzessorische Proteine: sind für Regulation und Lokalisation der Kanäle von Bedeutung</a:t>
            </a:r>
          </a:p>
          <a:p>
            <a:endParaRPr lang="de-DE" baseline="0" dirty="0"/>
          </a:p>
          <a:p>
            <a:r>
              <a:rPr lang="de-DE" baseline="0" dirty="0"/>
              <a:t>Na-K-</a:t>
            </a:r>
            <a:r>
              <a:rPr lang="de-DE" baseline="0" dirty="0" err="1"/>
              <a:t>ATPase</a:t>
            </a:r>
            <a:r>
              <a:rPr lang="de-DE" baseline="0" dirty="0"/>
              <a:t>: Na+ raus, K+ rein</a:t>
            </a:r>
          </a:p>
          <a:p>
            <a:endParaRPr lang="de-DE" baseline="0" dirty="0"/>
          </a:p>
          <a:p>
            <a:r>
              <a:rPr lang="de-DE" sz="1200" b="1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Kinasen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sind Enzyme, die einen Phosphatrest von einem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Nucleosidtriphosphat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(z. B. ATP) auf andere Substrate, dort insbesondere durch Reaktion mit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Hydroxygruppen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(-OH), übertragen und umgekehrt. Sie können durch andere Moleküle (z. B. Enzyme) aktiviert werden.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11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84216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Selektivitätsfilter:</a:t>
            </a:r>
            <a:r>
              <a:rPr lang="de-DE" baseline="0" dirty="0"/>
              <a:t> Aminosäuresequenz Glycin-Tyr-Glycin (0.3 </a:t>
            </a:r>
            <a:r>
              <a:rPr lang="de-DE" baseline="0" dirty="0" err="1"/>
              <a:t>nm</a:t>
            </a:r>
            <a:r>
              <a:rPr lang="de-DE" baseline="0" dirty="0"/>
              <a:t>) -&gt; Hydrathülle vom K-</a:t>
            </a:r>
            <a:r>
              <a:rPr lang="de-DE" baseline="0" dirty="0" err="1"/>
              <a:t>ion</a:t>
            </a:r>
            <a:r>
              <a:rPr lang="de-DE" baseline="0" dirty="0"/>
              <a:t> wird abgestreift und durch </a:t>
            </a:r>
            <a:r>
              <a:rPr lang="de-DE" baseline="0" dirty="0" err="1"/>
              <a:t>Carbonylsauerstoff</a:t>
            </a:r>
            <a:r>
              <a:rPr lang="de-DE" baseline="0" dirty="0"/>
              <a:t> der </a:t>
            </a:r>
            <a:r>
              <a:rPr lang="de-DE" baseline="0" dirty="0" err="1"/>
              <a:t>Glycine</a:t>
            </a:r>
            <a:r>
              <a:rPr lang="de-DE" baseline="0" dirty="0"/>
              <a:t> ersetzt -&gt; Transport</a:t>
            </a:r>
          </a:p>
          <a:p>
            <a:endParaRPr lang="de-DE" baseline="0" dirty="0"/>
          </a:p>
          <a:p>
            <a:r>
              <a:rPr lang="de-DE" baseline="0" dirty="0"/>
              <a:t>Warum reagieren </a:t>
            </a:r>
            <a:r>
              <a:rPr lang="de-DE" baseline="0" dirty="0" err="1"/>
              <a:t>Iv-Kannäle</a:t>
            </a:r>
            <a:r>
              <a:rPr lang="de-DE" baseline="0" dirty="0"/>
              <a:t> so hochsensitiv auf kleine Änderungen im Membranpotential? -&gt; intrinsische Spannungssensoren, die Spannungsänderungen in Formänderungen der Pore übersetzen -&gt; Änderung der Schwelle zur Kanalöffnung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12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32677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989138"/>
            <a:ext cx="7343775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de-DE" altLang="de-DE" noProof="0"/>
              <a:t>Titelmasterformat durch Klicken bearbeiten</a:t>
            </a:r>
            <a:endParaRPr lang="de-CH" altLang="de-DE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429000"/>
            <a:ext cx="7343775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  <a:endParaRPr lang="de-CH" altLang="de-DE" noProof="0"/>
          </a:p>
        </p:txBody>
      </p:sp>
      <p:pic>
        <p:nvPicPr>
          <p:cNvPr id="4103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Line 8"/>
          <p:cNvSpPr>
            <a:spLocks noChangeShapeType="1"/>
          </p:cNvSpPr>
          <p:nvPr userDrawn="1"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30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601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3" y="2205038"/>
            <a:ext cx="3595687" cy="3887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3595688" cy="3887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78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196752"/>
            <a:ext cx="7886700" cy="493936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603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131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1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268760"/>
            <a:ext cx="2949575" cy="788640"/>
          </a:xfrm>
        </p:spPr>
        <p:txBody>
          <a:bodyPr anchor="b"/>
          <a:lstStyle>
            <a:lvl1pPr>
              <a:defRPr sz="3200"/>
            </a:lvl1pPr>
          </a:lstStyle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1268760"/>
            <a:ext cx="4629150" cy="45922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60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268760"/>
            <a:ext cx="2949575" cy="788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1268760"/>
            <a:ext cx="4629150" cy="45922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65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268413"/>
            <a:ext cx="734377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205038"/>
            <a:ext cx="73437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Textmasterformate durch Klicken bearbeiten</a:t>
            </a:r>
          </a:p>
          <a:p>
            <a:pPr lvl="1"/>
            <a:r>
              <a:rPr lang="de-CH" altLang="de-DE"/>
              <a:t>Zweite Ebene</a:t>
            </a:r>
          </a:p>
          <a:p>
            <a:pPr lvl="2"/>
            <a:r>
              <a:rPr lang="de-CH" altLang="de-DE"/>
              <a:t>Dritte Ebene</a:t>
            </a:r>
          </a:p>
          <a:p>
            <a:pPr lvl="3"/>
            <a:r>
              <a:rPr lang="de-CH" altLang="de-DE"/>
              <a:t>Vierte Ebene</a:t>
            </a:r>
          </a:p>
          <a:p>
            <a:pPr lvl="4"/>
            <a:r>
              <a:rPr lang="de-CH" altLang="de-DE"/>
              <a:t>Fünfte Ebene</a:t>
            </a:r>
          </a:p>
        </p:txBody>
      </p:sp>
      <p:pic>
        <p:nvPicPr>
          <p:cNvPr id="1031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3540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4382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Aktionspotential#/media/File:Aktionspotential.svg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qq6lu3WouY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8O80eTzo0Pg" TargetMode="External"/><Relationship Id="rId4" Type="http://schemas.openxmlformats.org/officeDocument/2006/relationships/hyperlink" Target="https://www.youtube.com/watch?v=T-YQRCWnoJs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xSJjGFeJ4g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2800" dirty="0"/>
              <a:t>Neurobiologie des EEGs</a:t>
            </a: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800" dirty="0"/>
            </a:br>
            <a:br>
              <a:rPr lang="de-CH" sz="2800" dirty="0"/>
            </a:br>
            <a:br>
              <a:rPr lang="de-CH" sz="2800" b="0" dirty="0">
                <a:solidFill>
                  <a:schemeClr val="tx1"/>
                </a:solidFill>
              </a:rPr>
            </a:br>
            <a:r>
              <a:rPr lang="de-CH" sz="1600" dirty="0"/>
              <a:t>Dr. sc. nat. Carina Klein</a:t>
            </a:r>
            <a:br>
              <a:rPr lang="de-CH" sz="1600" dirty="0"/>
            </a:br>
            <a:br>
              <a:rPr lang="de-CH" sz="1600" b="0" dirty="0">
                <a:solidFill>
                  <a:schemeClr val="tx1"/>
                </a:solidFill>
              </a:rPr>
            </a:br>
            <a:r>
              <a:rPr lang="de-CH" sz="1600" dirty="0"/>
              <a:t>FDI: Neuropsychologische Untersuchungsverfahren</a:t>
            </a:r>
            <a:endParaRPr lang="de-CH" altLang="de-DE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Charakteristika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Selektive </a:t>
            </a:r>
            <a:r>
              <a:rPr lang="de-DE" sz="1800" dirty="0" err="1"/>
              <a:t>transmembranale</a:t>
            </a:r>
            <a:r>
              <a:rPr lang="de-DE" sz="1800" dirty="0"/>
              <a:t> Poren in der Zellmembran (nicht lipidlösliche Substanzen, Ionen, Wasser (</a:t>
            </a:r>
            <a:r>
              <a:rPr lang="de-DE" sz="1800" dirty="0" err="1"/>
              <a:t>Aquaporine</a:t>
            </a:r>
            <a:r>
              <a:rPr lang="de-DE" sz="1800" dirty="0"/>
              <a:t>))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Passiver/aktiver Membrantransport entlang/entgegen eines Gradienten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Allg. hohe Transportrate (10</a:t>
            </a:r>
            <a:r>
              <a:rPr lang="de-DE" sz="1800" baseline="30000" dirty="0"/>
              <a:t>6</a:t>
            </a:r>
            <a:r>
              <a:rPr lang="de-DE" sz="1800" dirty="0"/>
              <a:t> – 10</a:t>
            </a:r>
            <a:r>
              <a:rPr lang="de-DE" sz="1800" baseline="30000" dirty="0"/>
              <a:t>8</a:t>
            </a:r>
            <a:r>
              <a:rPr lang="de-DE" sz="1800" dirty="0"/>
              <a:t> Ionen/s)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Öffnungszustand geregelt durch Membranpotential oder Signalstoffe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Ionenkanaldichte: 1-1000 Kanälen pro 1 µm</a:t>
            </a:r>
            <a:r>
              <a:rPr lang="de-DE" sz="1800" baseline="30000" dirty="0"/>
              <a:t>2</a:t>
            </a:r>
            <a:br>
              <a:rPr lang="de-DE" sz="1800" baseline="30000" dirty="0"/>
            </a:br>
            <a:endParaRPr lang="de-DE" sz="1800" baseline="300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Mehrere Proteinuntereinheiten und akzessorische Proteine → Ionenselektivität (z.B. Na</a:t>
            </a:r>
            <a:r>
              <a:rPr lang="de-DE" sz="1800" baseline="30000" dirty="0"/>
              <a:t>+</a:t>
            </a:r>
            <a:r>
              <a:rPr lang="de-DE" sz="1800" dirty="0"/>
              <a:t>, Ca</a:t>
            </a:r>
            <a:r>
              <a:rPr lang="de-DE" sz="1800" baseline="30000" dirty="0"/>
              <a:t>2+</a:t>
            </a:r>
            <a:r>
              <a:rPr lang="de-DE" sz="1800" dirty="0"/>
              <a:t>, K</a:t>
            </a:r>
            <a:r>
              <a:rPr lang="de-DE" sz="1800" baseline="30000" dirty="0"/>
              <a:t>+</a:t>
            </a:r>
            <a:r>
              <a:rPr lang="de-DE" sz="1800" dirty="0"/>
              <a:t>, Cl</a:t>
            </a:r>
            <a:r>
              <a:rPr lang="de-DE" sz="1800" baseline="30000" dirty="0"/>
              <a:t>-</a:t>
            </a:r>
            <a:r>
              <a:rPr lang="de-DE" sz="1800" dirty="0"/>
              <a:t>)</a:t>
            </a:r>
            <a:endParaRPr lang="de-DE" sz="1400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416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Arten von Ionenkanälen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Spannungsgesteuerte Ionenkanäle (</a:t>
            </a:r>
            <a:r>
              <a:rPr lang="de-DE" sz="1800" dirty="0" err="1"/>
              <a:t>I</a:t>
            </a:r>
            <a:r>
              <a:rPr lang="de-DE" sz="1800" baseline="-25000" dirty="0" err="1"/>
              <a:t>v</a:t>
            </a:r>
            <a:r>
              <a:rPr lang="de-DE" sz="1800" dirty="0"/>
              <a:t>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 err="1"/>
              <a:t>Ligandengesteuerte</a:t>
            </a:r>
            <a:r>
              <a:rPr lang="de-DE" sz="1800" dirty="0"/>
              <a:t> Ionenkanäle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Rezeptorgekoppelte Ionenkanäle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Komplex regulierte Ionenkanäle (z.B. durch Phosphorylierung durch </a:t>
            </a:r>
            <a:r>
              <a:rPr lang="de-DE" sz="1800" dirty="0" err="1"/>
              <a:t>Kinasen</a:t>
            </a:r>
            <a:r>
              <a:rPr lang="de-DE" sz="1800" dirty="0"/>
              <a:t>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Natrium-Kalium-</a:t>
            </a:r>
            <a:r>
              <a:rPr lang="de-DE" sz="1800" dirty="0" err="1"/>
              <a:t>ATPase</a:t>
            </a:r>
            <a:r>
              <a:rPr lang="de-DE" sz="1800" dirty="0"/>
              <a:t> (Aufrechterhaltung des Ruhemembranpotentials)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79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Beispiel: Kaliumkanal (</a:t>
            </a:r>
            <a:r>
              <a:rPr lang="de-DE" dirty="0" err="1"/>
              <a:t>K</a:t>
            </a:r>
            <a:r>
              <a:rPr lang="de-DE" baseline="30000" dirty="0" err="1"/>
              <a:t>+</a:t>
            </a:r>
            <a:r>
              <a:rPr lang="de-DE" baseline="-25000" dirty="0" err="1"/>
              <a:t>v</a:t>
            </a:r>
            <a:r>
              <a:rPr lang="de-DE" dirty="0"/>
              <a:t>)</a:t>
            </a:r>
          </a:p>
        </p:txBody>
      </p:sp>
      <p:pic>
        <p:nvPicPr>
          <p:cNvPr id="4" name="Bild 3" descr="Potassium_chann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252" y="2231589"/>
            <a:ext cx="4273497" cy="350166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6642556"/>
            <a:ext cx="91440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en.wikibooks.org</a:t>
            </a:r>
            <a:r>
              <a:rPr lang="en-US" sz="800" dirty="0"/>
              <a:t>/wiki/</a:t>
            </a:r>
            <a:r>
              <a:rPr lang="en-US" sz="800" dirty="0" err="1"/>
              <a:t>Structural_Biochemistry</a:t>
            </a:r>
            <a:r>
              <a:rPr lang="en-US" sz="800" dirty="0"/>
              <a:t>/</a:t>
            </a:r>
            <a:r>
              <a:rPr lang="en-US" sz="800" dirty="0" err="1"/>
              <a:t>Enzyme_Catalytic_Mechanism</a:t>
            </a:r>
            <a:r>
              <a:rPr lang="en-US" sz="800" dirty="0"/>
              <a:t>/</a:t>
            </a:r>
            <a:r>
              <a:rPr lang="en-US" sz="800" dirty="0" err="1"/>
              <a:t>Integral_Membrane_Protein</a:t>
            </a:r>
            <a:r>
              <a:rPr lang="en-US" sz="800" dirty="0"/>
              <a:t>/</a:t>
            </a:r>
            <a:r>
              <a:rPr lang="en-US" sz="800" dirty="0" err="1"/>
              <a:t>Potassium_Channel</a:t>
            </a:r>
            <a:r>
              <a:rPr lang="en-US" sz="800" dirty="0"/>
              <a:t>#/media/</a:t>
            </a:r>
            <a:r>
              <a:rPr lang="en-US" sz="800" dirty="0" err="1"/>
              <a:t>File:Potassium_channel.jpg</a:t>
            </a:r>
            <a:endParaRPr lang="de-DE" sz="8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907D27-AA6A-D240-851C-3F90D70F0789}"/>
              </a:ext>
            </a:extLst>
          </p:cNvPr>
          <p:cNvSpPr/>
          <p:nvPr/>
        </p:nvSpPr>
        <p:spPr bwMode="auto">
          <a:xfrm>
            <a:off x="5364088" y="3356992"/>
            <a:ext cx="1440160" cy="1008112"/>
          </a:xfrm>
          <a:prstGeom prst="ellipse">
            <a:avLst/>
          </a:prstGeom>
          <a:noFill/>
          <a:ln w="28575" cap="flat" cmpd="sng" algn="ctr">
            <a:solidFill>
              <a:srgbClr val="C00000">
                <a:alpha val="51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1E13450-209F-6341-9068-73371DD24DA1}"/>
              </a:ext>
            </a:extLst>
          </p:cNvPr>
          <p:cNvSpPr txBox="1"/>
          <p:nvPr/>
        </p:nvSpPr>
        <p:spPr>
          <a:xfrm>
            <a:off x="6948264" y="3676188"/>
            <a:ext cx="160569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→  </a:t>
            </a:r>
            <a:r>
              <a:rPr lang="de-DE" dirty="0" err="1"/>
              <a:t>Gly</a:t>
            </a:r>
            <a:r>
              <a:rPr lang="de-DE" dirty="0"/>
              <a:t>-Tyr-</a:t>
            </a:r>
            <a:r>
              <a:rPr lang="de-DE" dirty="0" err="1"/>
              <a:t>Gly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3599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Kanalöffnung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/>
              <a:t>Intrinsische Spannungssensoren übersetzen Änderungen des Membranpotentials in Formänderung des Kanals (</a:t>
            </a:r>
            <a:r>
              <a:rPr lang="de-DE" sz="1800" i="1" dirty="0"/>
              <a:t>ball </a:t>
            </a:r>
            <a:r>
              <a:rPr lang="de-DE" sz="1800" i="1" dirty="0" err="1"/>
              <a:t>and</a:t>
            </a:r>
            <a:r>
              <a:rPr lang="de-DE" sz="1800" i="1" dirty="0"/>
              <a:t> </a:t>
            </a:r>
            <a:r>
              <a:rPr lang="de-DE" sz="1800" i="1" dirty="0" err="1"/>
              <a:t>chain</a:t>
            </a:r>
            <a:r>
              <a:rPr lang="de-DE" sz="1800" i="1" dirty="0"/>
              <a:t> </a:t>
            </a:r>
            <a:r>
              <a:rPr lang="de-DE" sz="1800" dirty="0"/>
              <a:t>Mechanismus)</a:t>
            </a:r>
          </a:p>
          <a:p>
            <a:endParaRPr lang="de-DE" dirty="0"/>
          </a:p>
        </p:txBody>
      </p:sp>
      <p:pic>
        <p:nvPicPr>
          <p:cNvPr id="5" name="Bild 4" descr="Bildschirmfoto 2015-09-13 um 15.1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389181"/>
            <a:ext cx="8686800" cy="284813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Pape, </a:t>
            </a:r>
            <a:r>
              <a:rPr lang="en-US" sz="800" dirty="0" err="1"/>
              <a:t>Klinke</a:t>
            </a:r>
            <a:r>
              <a:rPr lang="en-US" sz="800" dirty="0"/>
              <a:t>, </a:t>
            </a:r>
            <a:r>
              <a:rPr lang="en-US" sz="800" dirty="0" err="1"/>
              <a:t>Silbernagl</a:t>
            </a:r>
            <a:r>
              <a:rPr lang="en-US" sz="800" dirty="0"/>
              <a:t> (</a:t>
            </a:r>
            <a:r>
              <a:rPr lang="is-IS" sz="800" dirty="0"/>
              <a:t>2005</a:t>
            </a:r>
            <a:r>
              <a:rPr lang="en-US" sz="800" dirty="0"/>
              <a:t>) </a:t>
            </a:r>
            <a:r>
              <a:rPr lang="en-US" sz="800" dirty="0" err="1"/>
              <a:t>Physiologie</a:t>
            </a:r>
            <a:endParaRPr lang="de-DE" sz="800" dirty="0"/>
          </a:p>
        </p:txBody>
      </p:sp>
      <p:sp>
        <p:nvSpPr>
          <p:cNvPr id="4" name="Textfeld 3"/>
          <p:cNvSpPr txBox="1"/>
          <p:nvPr/>
        </p:nvSpPr>
        <p:spPr>
          <a:xfrm>
            <a:off x="4499992" y="5978268"/>
            <a:ext cx="1626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N-Terminus (NH</a:t>
            </a:r>
            <a:r>
              <a:rPr lang="de-DE" sz="1400" baseline="-25000" dirty="0"/>
              <a:t>2</a:t>
            </a:r>
            <a:r>
              <a:rPr lang="de-DE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023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Schliessmechanismen</a:t>
            </a:r>
            <a:r>
              <a:rPr lang="de-DE" dirty="0"/>
              <a:t>: Kaliumkanal</a:t>
            </a:r>
          </a:p>
        </p:txBody>
      </p:sp>
      <p:pic>
        <p:nvPicPr>
          <p:cNvPr id="4" name="Bild 3" descr="Bildschirmfoto 2015-09-11 um 15.1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916832"/>
            <a:ext cx="7356168" cy="4811177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auto">
          <a:xfrm>
            <a:off x="5004048" y="5445224"/>
            <a:ext cx="3456384" cy="11521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70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Patch-</a:t>
            </a:r>
            <a:r>
              <a:rPr lang="de-DE" dirty="0" err="1"/>
              <a:t>Clamp</a:t>
            </a:r>
            <a:r>
              <a:rPr lang="de-DE" dirty="0"/>
              <a:t> Technik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Untersuchung eines einzelnen Ionenkanals</a:t>
            </a:r>
          </a:p>
        </p:txBody>
      </p:sp>
      <p:pic>
        <p:nvPicPr>
          <p:cNvPr id="4" name="Bild 3" descr="Bildschirmfoto 2015-09-13 um 15.24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36912"/>
            <a:ext cx="7604790" cy="3713788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Pape, </a:t>
            </a:r>
            <a:r>
              <a:rPr lang="en-US" sz="800" dirty="0" err="1"/>
              <a:t>Klinke</a:t>
            </a:r>
            <a:r>
              <a:rPr lang="en-US" sz="800" dirty="0"/>
              <a:t>, </a:t>
            </a:r>
            <a:r>
              <a:rPr lang="en-US" sz="800" dirty="0" err="1"/>
              <a:t>Silbernagl</a:t>
            </a:r>
            <a:r>
              <a:rPr lang="en-US" sz="800" dirty="0"/>
              <a:t> (</a:t>
            </a:r>
            <a:r>
              <a:rPr lang="is-IS" sz="800" dirty="0"/>
              <a:t>2005</a:t>
            </a:r>
            <a:r>
              <a:rPr lang="en-US" sz="800" dirty="0"/>
              <a:t>) </a:t>
            </a:r>
            <a:r>
              <a:rPr lang="en-US" sz="800" dirty="0" err="1"/>
              <a:t>Physiologie</a:t>
            </a:r>
            <a:endParaRPr lang="de-DE" sz="8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FEFA2678-B0C7-7E49-B903-B86BA765A6ED}"/>
              </a:ext>
            </a:extLst>
          </p:cNvPr>
          <p:cNvSpPr/>
          <p:nvPr/>
        </p:nvSpPr>
        <p:spPr bwMode="auto">
          <a:xfrm>
            <a:off x="3347864" y="4561490"/>
            <a:ext cx="1656184" cy="18415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DBF5F5-6779-DB47-8C96-EF4F266632DA}"/>
              </a:ext>
            </a:extLst>
          </p:cNvPr>
          <p:cNvSpPr/>
          <p:nvPr/>
        </p:nvSpPr>
        <p:spPr bwMode="auto">
          <a:xfrm>
            <a:off x="3350148" y="4322004"/>
            <a:ext cx="1293860" cy="255064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709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in Neuronen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sz="1800" b="1" dirty="0"/>
              <a:t>Membranpotential (spannungsgesteuert)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Synaptisches Potential (</a:t>
            </a:r>
            <a:r>
              <a:rPr lang="de-DE" sz="1800" dirty="0" err="1"/>
              <a:t>ligandengesteuert</a:t>
            </a:r>
            <a:r>
              <a:rPr lang="de-DE" sz="1800" dirty="0"/>
              <a:t> = </a:t>
            </a:r>
            <a:r>
              <a:rPr lang="de-DE" sz="1800" dirty="0" err="1"/>
              <a:t>ionotrop</a:t>
            </a:r>
            <a:r>
              <a:rPr lang="de-DE" sz="1800" dirty="0"/>
              <a:t>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Aktionspotential (spannungsgesteuert)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Weiterleitung des APs (spannungsgesteuert)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07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Potential vs. Potentialdifferenz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2" y="3645024"/>
            <a:ext cx="7343775" cy="2160240"/>
          </a:xfrm>
        </p:spPr>
        <p:txBody>
          <a:bodyPr/>
          <a:lstStyle/>
          <a:p>
            <a:pPr algn="just"/>
            <a:r>
              <a:rPr lang="de-DE" sz="1400" dirty="0"/>
              <a:t>„Spannung (</a:t>
            </a:r>
            <a:r>
              <a:rPr lang="de-DE" sz="1400" b="1" dirty="0"/>
              <a:t>Potentialdifferenz</a:t>
            </a:r>
            <a:r>
              <a:rPr lang="de-DE" sz="1400" dirty="0"/>
              <a:t>) …charakterisiert die „Stärke/Triebkraft“ einer Spannungsquelle (</a:t>
            </a:r>
            <a:r>
              <a:rPr lang="de-DE" sz="1400" b="1" dirty="0"/>
              <a:t>Elektrischen/Chemischen Gradienten über eine Membran</a:t>
            </a:r>
            <a:r>
              <a:rPr lang="de-DE" sz="1400" dirty="0"/>
              <a:t>); sie ist die Ursache für den elektrischen Strom (</a:t>
            </a:r>
            <a:r>
              <a:rPr lang="de-DE" sz="1400" b="1" dirty="0"/>
              <a:t>passiven Ionentranspor</a:t>
            </a:r>
            <a:r>
              <a:rPr lang="de-DE" sz="1400" dirty="0"/>
              <a:t>t)… sind zwei Kompartimente durch ein leitfähiges Bauelement (</a:t>
            </a:r>
            <a:r>
              <a:rPr lang="de-DE" sz="1400" b="1" dirty="0"/>
              <a:t>Membran mit Poren</a:t>
            </a:r>
            <a:r>
              <a:rPr lang="de-DE" sz="1400" dirty="0"/>
              <a:t>) miteinander verbunden, </a:t>
            </a:r>
            <a:r>
              <a:rPr lang="de-DE" sz="1400" dirty="0" err="1"/>
              <a:t>fliesst</a:t>
            </a:r>
            <a:r>
              <a:rPr lang="de-DE" sz="1400" dirty="0"/>
              <a:t> Strom (</a:t>
            </a:r>
            <a:r>
              <a:rPr lang="de-DE" sz="1400" b="1" dirty="0"/>
              <a:t>Ionen</a:t>
            </a:r>
            <a:r>
              <a:rPr lang="de-DE" sz="1400" dirty="0"/>
              <a:t>). Wie </a:t>
            </a:r>
            <a:r>
              <a:rPr lang="de-DE" sz="1400" dirty="0" err="1"/>
              <a:t>gross</a:t>
            </a:r>
            <a:r>
              <a:rPr lang="de-DE" sz="1400" dirty="0"/>
              <a:t> sich die elektrische Stromstärke dabei einstellt (</a:t>
            </a:r>
            <a:r>
              <a:rPr lang="de-DE" sz="1400" b="1" dirty="0"/>
              <a:t>wieviel Ionen </a:t>
            </a:r>
            <a:r>
              <a:rPr lang="de-DE" sz="1400" b="1" dirty="0" err="1"/>
              <a:t>fliessen</a:t>
            </a:r>
            <a:r>
              <a:rPr lang="de-DE" sz="1400" dirty="0"/>
              <a:t>), hängt von der </a:t>
            </a:r>
            <a:r>
              <a:rPr lang="de-DE" sz="1400" dirty="0" err="1"/>
              <a:t>Grösse</a:t>
            </a:r>
            <a:r>
              <a:rPr lang="de-DE" sz="1400" dirty="0"/>
              <a:t> der Spannung (</a:t>
            </a:r>
            <a:r>
              <a:rPr lang="de-DE" sz="1400" b="1" dirty="0"/>
              <a:t>Ionenunterschied über die Membran) </a:t>
            </a:r>
            <a:r>
              <a:rPr lang="de-DE" sz="1400" dirty="0"/>
              <a:t>und der Eigenschaft des leitfähigen Bauelements (</a:t>
            </a:r>
            <a:r>
              <a:rPr lang="de-DE" sz="1400" b="1" dirty="0"/>
              <a:t>Permeabilität der Membran = wie viele &amp; welche Ionenkanäle</a:t>
            </a:r>
            <a:r>
              <a:rPr lang="de-DE" sz="1400" dirty="0"/>
              <a:t>) ab…“</a:t>
            </a:r>
          </a:p>
          <a:p>
            <a:pPr algn="just"/>
            <a:endParaRPr lang="de-DE" sz="1400" dirty="0"/>
          </a:p>
          <a:p>
            <a:pPr algn="just"/>
            <a:r>
              <a:rPr lang="de-DE" sz="1400" b="1" dirty="0"/>
              <a:t>Potential: </a:t>
            </a:r>
            <a:r>
              <a:rPr lang="de-DE" sz="1400" dirty="0"/>
              <a:t>Potentialdifferenz, die durch interne/externe Stimuli ausgelöst wird und eine organisierte Stimulus-spezifische neuronale Aktivität auslösen</a:t>
            </a:r>
          </a:p>
        </p:txBody>
      </p:sp>
      <p:pic>
        <p:nvPicPr>
          <p:cNvPr id="4" name="Bild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44824"/>
            <a:ext cx="2290896" cy="162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Bild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44824"/>
            <a:ext cx="2148140" cy="16214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hteck 5"/>
          <p:cNvSpPr/>
          <p:nvPr/>
        </p:nvSpPr>
        <p:spPr>
          <a:xfrm>
            <a:off x="26477" y="6622903"/>
            <a:ext cx="911752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de.wikipedia.org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</a:t>
            </a:r>
            <a:r>
              <a:rPr lang="de-DE" sz="800" dirty="0" err="1"/>
              <a:t>Elektrische_Spannung</a:t>
            </a:r>
            <a:endParaRPr lang="de-DE" sz="8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CFC790-B0F8-CE4B-AF91-8D776D521A0A}"/>
              </a:ext>
            </a:extLst>
          </p:cNvPr>
          <p:cNvSpPr txBox="1"/>
          <p:nvPr/>
        </p:nvSpPr>
        <p:spPr>
          <a:xfrm>
            <a:off x="6732240" y="6304002"/>
            <a:ext cx="16882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000" dirty="0"/>
              <a:t>Ionen = geladene Teilchen</a:t>
            </a:r>
          </a:p>
          <a:p>
            <a:pPr algn="r"/>
            <a:r>
              <a:rPr lang="de-DE" sz="1000" dirty="0"/>
              <a:t>Potentialdifferenz [V]</a:t>
            </a:r>
          </a:p>
          <a:p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96737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Trieb“kraft</a:t>
            </a:r>
            <a:r>
              <a:rPr lang="de-DE" dirty="0"/>
              <a:t>“ des passiven Transports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Bestimmt durch </a:t>
            </a:r>
            <a:r>
              <a:rPr lang="de-DE" b="1" dirty="0"/>
              <a:t>elektrochemischen</a:t>
            </a:r>
            <a:r>
              <a:rPr lang="de-DE" dirty="0"/>
              <a:t> Gradient (elektrochemische Potential(Energie-)</a:t>
            </a:r>
            <a:r>
              <a:rPr lang="de-DE" dirty="0" err="1"/>
              <a:t>differenz</a:t>
            </a:r>
            <a:r>
              <a:rPr lang="de-DE" dirty="0"/>
              <a:t>)</a:t>
            </a:r>
          </a:p>
          <a:p>
            <a:pPr lvl="1"/>
            <a:r>
              <a:rPr lang="de-DE" b="1" dirty="0"/>
              <a:t>Chemische Triebkraft </a:t>
            </a:r>
            <a:r>
              <a:rPr lang="de-DE" dirty="0"/>
              <a:t>(gelöste Teilchen; Transmembranale Konzentrationsgradient; durch </a:t>
            </a:r>
            <a:r>
              <a:rPr lang="de-DE" dirty="0" err="1"/>
              <a:t>Brownsche</a:t>
            </a:r>
            <a:r>
              <a:rPr lang="de-DE" dirty="0"/>
              <a:t> Molekularbewegung)</a:t>
            </a:r>
          </a:p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6646073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Purves et al. (</a:t>
            </a:r>
            <a:r>
              <a:rPr lang="is-IS" sz="800" dirty="0"/>
              <a:t>2008</a:t>
            </a:r>
            <a:r>
              <a:rPr lang="en-US" sz="800" dirty="0"/>
              <a:t>) Neuroscience</a:t>
            </a:r>
            <a:endParaRPr lang="de-DE" sz="800" dirty="0"/>
          </a:p>
        </p:txBody>
      </p:sp>
      <p:pic>
        <p:nvPicPr>
          <p:cNvPr id="5" name="Bild 4" descr="Bildschirmfoto 2015-09-11 um 21.17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914" y="3481990"/>
            <a:ext cx="4416172" cy="304335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7380312" y="4365104"/>
            <a:ext cx="72008" cy="72008"/>
          </a:xfrm>
          <a:prstGeom prst="ellipse">
            <a:avLst/>
          </a:prstGeom>
          <a:solidFill>
            <a:srgbClr val="2292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380312" y="4653136"/>
            <a:ext cx="72008" cy="7200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7458254" y="4535251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K</a:t>
            </a:r>
            <a:r>
              <a:rPr lang="de-DE" baseline="30000" dirty="0"/>
              <a:t>+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441985" y="425223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Cl</a:t>
            </a:r>
            <a:r>
              <a:rPr lang="de-DE" baseline="30000"/>
              <a:t>-</a:t>
            </a:r>
            <a:endParaRPr lang="de-DE" baseline="30000" dirty="0"/>
          </a:p>
        </p:txBody>
      </p:sp>
      <p:sp>
        <p:nvSpPr>
          <p:cNvPr id="10" name="Textfeld 9"/>
          <p:cNvSpPr txBox="1"/>
          <p:nvPr/>
        </p:nvSpPr>
        <p:spPr>
          <a:xfrm>
            <a:off x="3251767" y="6505599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Membran nur permeabel für K</a:t>
            </a:r>
            <a:r>
              <a:rPr lang="de-DE" sz="1400" baseline="30000" dirty="0"/>
              <a:t>+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5436096" y="3450415"/>
            <a:ext cx="984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Equilibrium!</a:t>
            </a:r>
            <a:endParaRPr lang="de-DE" sz="1200" baseline="30000" dirty="0"/>
          </a:p>
        </p:txBody>
      </p:sp>
    </p:spTree>
    <p:extLst>
      <p:ext uri="{BB962C8B-B14F-4D97-AF65-F5344CB8AC3E}">
        <p14:creationId xmlns:p14="http://schemas.microsoft.com/office/powerpoint/2010/main" val="53944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Trieb“kraft</a:t>
            </a:r>
            <a:r>
              <a:rPr lang="de-DE" dirty="0"/>
              <a:t>“ des passiven Transports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Bestimmt durch </a:t>
            </a:r>
            <a:r>
              <a:rPr lang="de-DE" b="1" dirty="0"/>
              <a:t>elektrochemischen</a:t>
            </a:r>
            <a:r>
              <a:rPr lang="de-DE" dirty="0"/>
              <a:t> Gradient (elektrochemische potential(Energie-)</a:t>
            </a:r>
            <a:r>
              <a:rPr lang="de-DE" dirty="0" err="1"/>
              <a:t>differenz</a:t>
            </a:r>
            <a:r>
              <a:rPr lang="de-DE" dirty="0"/>
              <a:t>)</a:t>
            </a:r>
          </a:p>
          <a:p>
            <a:pPr lvl="1"/>
            <a:r>
              <a:rPr lang="de-DE" b="1" dirty="0"/>
              <a:t>Chemische Triebkraft </a:t>
            </a:r>
            <a:r>
              <a:rPr lang="de-DE" dirty="0"/>
              <a:t>(gelöste Teilchen; Transmembranale Konzentrationsgradient; durch </a:t>
            </a:r>
            <a:r>
              <a:rPr lang="de-DE" dirty="0" err="1"/>
              <a:t>Brownsche</a:t>
            </a:r>
            <a:r>
              <a:rPr lang="de-DE" dirty="0"/>
              <a:t> Molekularbewegung)</a:t>
            </a:r>
          </a:p>
          <a:p>
            <a:pPr lvl="1"/>
            <a:r>
              <a:rPr lang="de-DE" sz="1600" b="1" dirty="0"/>
              <a:t>Elektrische Triebkraft </a:t>
            </a:r>
            <a:r>
              <a:rPr lang="de-DE" sz="1600" dirty="0"/>
              <a:t>(geladene Teilchen; Zellmembranpotential)</a:t>
            </a:r>
            <a:endParaRPr lang="de-DE" dirty="0"/>
          </a:p>
          <a:p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Purves et al. (</a:t>
            </a:r>
            <a:r>
              <a:rPr lang="is-IS" sz="800" dirty="0"/>
              <a:t>2008</a:t>
            </a:r>
            <a:r>
              <a:rPr lang="en-US" sz="800" dirty="0"/>
              <a:t>) Neuroscience</a:t>
            </a:r>
            <a:endParaRPr lang="de-DE" sz="800" dirty="0"/>
          </a:p>
        </p:txBody>
      </p:sp>
      <p:pic>
        <p:nvPicPr>
          <p:cNvPr id="6" name="Bild 5" descr="Bildschirmfoto 2015-09-11 um 21.16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58" y="3861048"/>
            <a:ext cx="3401483" cy="27363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7020272" y="5198051"/>
            <a:ext cx="72008" cy="72008"/>
          </a:xfrm>
          <a:prstGeom prst="ellipse">
            <a:avLst/>
          </a:prstGeom>
          <a:solidFill>
            <a:srgbClr val="2292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020272" y="5486083"/>
            <a:ext cx="72008" cy="72008"/>
          </a:xfrm>
          <a:prstGeom prst="ellipse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7098214" y="5368198"/>
            <a:ext cx="389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K</a:t>
            </a:r>
            <a:r>
              <a:rPr lang="de-DE" baseline="30000" dirty="0"/>
              <a:t>+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7081945" y="508518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Cl</a:t>
            </a:r>
            <a:r>
              <a:rPr lang="de-DE" baseline="30000"/>
              <a:t>-</a:t>
            </a:r>
            <a:endParaRPr lang="de-DE" baseline="30000" dirty="0"/>
          </a:p>
        </p:txBody>
      </p:sp>
      <p:sp>
        <p:nvSpPr>
          <p:cNvPr id="11" name="Textfeld 10"/>
          <p:cNvSpPr txBox="1"/>
          <p:nvPr/>
        </p:nvSpPr>
        <p:spPr>
          <a:xfrm>
            <a:off x="3251766" y="6566692"/>
            <a:ext cx="2640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Membran nur permeabel für K</a:t>
            </a:r>
            <a:r>
              <a:rPr lang="de-DE" sz="1400" baseline="300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5940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C10292-0371-8E48-8ECB-A6FCA147B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Zelle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17A04C-6002-F04D-872D-13868FE53943}"/>
              </a:ext>
            </a:extLst>
          </p:cNvPr>
          <p:cNvSpPr/>
          <p:nvPr/>
        </p:nvSpPr>
        <p:spPr bwMode="auto">
          <a:xfrm>
            <a:off x="5796136" y="2348880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B01947-DC4B-804D-AF75-161F97893B7B}"/>
              </a:ext>
            </a:extLst>
          </p:cNvPr>
          <p:cNvSpPr/>
          <p:nvPr/>
        </p:nvSpPr>
        <p:spPr bwMode="auto">
          <a:xfrm>
            <a:off x="6372200" y="2708920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7F56DA-C5C8-7346-907B-29CAC6AF9040}"/>
              </a:ext>
            </a:extLst>
          </p:cNvPr>
          <p:cNvSpPr/>
          <p:nvPr/>
        </p:nvSpPr>
        <p:spPr bwMode="auto">
          <a:xfrm>
            <a:off x="6890676" y="2852936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99FEE7-4601-E64A-8B8D-B61EDCDE1E1B}"/>
              </a:ext>
            </a:extLst>
          </p:cNvPr>
          <p:cNvSpPr/>
          <p:nvPr/>
        </p:nvSpPr>
        <p:spPr bwMode="auto">
          <a:xfrm>
            <a:off x="7488371" y="3115949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B1072E-D37A-5042-97E8-969E0097BC3F}"/>
              </a:ext>
            </a:extLst>
          </p:cNvPr>
          <p:cNvSpPr/>
          <p:nvPr/>
        </p:nvSpPr>
        <p:spPr bwMode="auto">
          <a:xfrm>
            <a:off x="7236296" y="3933056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9544E22-5A4C-A545-9255-8F50B139F8FF}"/>
              </a:ext>
            </a:extLst>
          </p:cNvPr>
          <p:cNvSpPr/>
          <p:nvPr/>
        </p:nvSpPr>
        <p:spPr bwMode="auto">
          <a:xfrm>
            <a:off x="6890676" y="4652900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61592FB-A690-7241-B351-FC4557D9064E}"/>
              </a:ext>
            </a:extLst>
          </p:cNvPr>
          <p:cNvSpPr/>
          <p:nvPr/>
        </p:nvSpPr>
        <p:spPr bwMode="auto">
          <a:xfrm>
            <a:off x="4391980" y="2144564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158B85-CF5A-7246-8341-A82ACBA9D953}"/>
              </a:ext>
            </a:extLst>
          </p:cNvPr>
          <p:cNvSpPr/>
          <p:nvPr/>
        </p:nvSpPr>
        <p:spPr bwMode="auto">
          <a:xfrm>
            <a:off x="4031940" y="2144564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24BD16-E9B4-9C41-AF2A-CA024C7F3647}"/>
              </a:ext>
            </a:extLst>
          </p:cNvPr>
          <p:cNvSpPr/>
          <p:nvPr/>
        </p:nvSpPr>
        <p:spPr bwMode="auto">
          <a:xfrm>
            <a:off x="3668301" y="2144564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76AB2E-E201-1B43-98B9-BC790CFB957F}"/>
              </a:ext>
            </a:extLst>
          </p:cNvPr>
          <p:cNvSpPr/>
          <p:nvPr/>
        </p:nvSpPr>
        <p:spPr bwMode="auto">
          <a:xfrm>
            <a:off x="2925672" y="2222081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1E57F21-2955-FE4C-B4C2-5B01D751308C}"/>
              </a:ext>
            </a:extLst>
          </p:cNvPr>
          <p:cNvSpPr/>
          <p:nvPr/>
        </p:nvSpPr>
        <p:spPr bwMode="auto">
          <a:xfrm>
            <a:off x="1403648" y="2886318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69879B-87E7-2146-853A-860EF804A2C7}"/>
              </a:ext>
            </a:extLst>
          </p:cNvPr>
          <p:cNvSpPr/>
          <p:nvPr/>
        </p:nvSpPr>
        <p:spPr bwMode="auto">
          <a:xfrm>
            <a:off x="1331640" y="4869160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9173BAF-8D05-5C49-938C-7E2E1A5340C4}"/>
              </a:ext>
            </a:extLst>
          </p:cNvPr>
          <p:cNvSpPr/>
          <p:nvPr/>
        </p:nvSpPr>
        <p:spPr bwMode="auto">
          <a:xfrm>
            <a:off x="2267744" y="5517232"/>
            <a:ext cx="360040" cy="36004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D84A4B2D-3B1B-214B-A376-EB487532C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715" y="2205038"/>
            <a:ext cx="4900571" cy="3887787"/>
          </a:xfr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6F544ED9-C29E-EE4D-AF7E-DB28DDEB5415}"/>
              </a:ext>
            </a:extLst>
          </p:cNvPr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www.lecturio.de</a:t>
            </a:r>
            <a:r>
              <a:rPr lang="de-DE" sz="800" dirty="0"/>
              <a:t>/</a:t>
            </a:r>
            <a:r>
              <a:rPr lang="de-DE" sz="800" dirty="0" err="1"/>
              <a:t>magazin</a:t>
            </a:r>
            <a:r>
              <a:rPr lang="de-DE" sz="800" dirty="0"/>
              <a:t>/</a:t>
            </a:r>
            <a:r>
              <a:rPr lang="de-DE" sz="800" dirty="0" err="1"/>
              <a:t>histologie</a:t>
            </a:r>
            <a:r>
              <a:rPr lang="de-DE" sz="800" dirty="0"/>
              <a:t>-zelle/</a:t>
            </a:r>
          </a:p>
        </p:txBody>
      </p:sp>
    </p:spTree>
    <p:extLst>
      <p:ext uri="{BB962C8B-B14F-4D97-AF65-F5344CB8AC3E}">
        <p14:creationId xmlns:p14="http://schemas.microsoft.com/office/powerpoint/2010/main" val="1223207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Trieb“kraft</a:t>
            </a:r>
            <a:r>
              <a:rPr lang="de-DE" dirty="0"/>
              <a:t>“ des passiven Transports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Membranpotential (</a:t>
            </a:r>
            <a:r>
              <a:rPr lang="de-DE" dirty="0" err="1"/>
              <a:t>E</a:t>
            </a:r>
            <a:r>
              <a:rPr lang="de-DE" baseline="-25000" dirty="0" err="1"/>
              <a:t>m</a:t>
            </a:r>
            <a:r>
              <a:rPr lang="de-DE" dirty="0"/>
              <a:t>): elektrochemische Potentialdifferenz zwischen Innen- und </a:t>
            </a:r>
            <a:r>
              <a:rPr lang="de-DE" dirty="0" err="1"/>
              <a:t>Aussenseite</a:t>
            </a:r>
            <a:r>
              <a:rPr lang="de-DE" dirty="0"/>
              <a:t> der Membran (setzt sich zusammen aus den Gleichgewichtspotentialen (</a:t>
            </a:r>
            <a:r>
              <a:rPr lang="de-DE" dirty="0" err="1"/>
              <a:t>E</a:t>
            </a:r>
            <a:r>
              <a:rPr lang="de-DE" baseline="-25000" dirty="0" err="1"/>
              <a:t>Ion</a:t>
            </a:r>
            <a:r>
              <a:rPr lang="de-DE" dirty="0"/>
              <a:t>) der einzelnen Ionen) </a:t>
            </a:r>
          </a:p>
        </p:txBody>
      </p:sp>
      <p:pic>
        <p:nvPicPr>
          <p:cNvPr id="4" name="Bild 3" descr="Bildschirmfoto 2015-09-12 um 20.06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9" y="3372203"/>
            <a:ext cx="3220573" cy="2144558"/>
          </a:xfrm>
          <a:prstGeom prst="rect">
            <a:avLst/>
          </a:prstGeom>
        </p:spPr>
      </p:pic>
      <p:pic>
        <p:nvPicPr>
          <p:cNvPr id="5" name="Bild 4" descr="Bildschirmfoto 2015-09-12 um 20.08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49" y="3299816"/>
            <a:ext cx="1927038" cy="2546132"/>
          </a:xfrm>
          <a:prstGeom prst="rect">
            <a:avLst/>
          </a:prstGeom>
        </p:spPr>
      </p:pic>
      <p:pic>
        <p:nvPicPr>
          <p:cNvPr id="6" name="Bild 5" descr="Bildschirmfoto 2015-09-12 um 20.08.3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34" y="3212976"/>
            <a:ext cx="1943805" cy="263297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755576" y="6006779"/>
            <a:ext cx="8469347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</a:t>
            </a:r>
            <a:r>
              <a:rPr lang="en-US" baseline="-25000" dirty="0" err="1"/>
              <a:t>m</a:t>
            </a:r>
            <a:r>
              <a:rPr lang="en-US" dirty="0"/>
              <a:t> – </a:t>
            </a:r>
            <a:r>
              <a:rPr lang="en-US" dirty="0" err="1"/>
              <a:t>E</a:t>
            </a:r>
            <a:r>
              <a:rPr lang="en-US" baseline="-25000" dirty="0" err="1"/>
              <a:t>ion</a:t>
            </a:r>
            <a:r>
              <a:rPr lang="en-US" dirty="0"/>
              <a:t> = </a:t>
            </a:r>
            <a:r>
              <a:rPr lang="en-US" dirty="0" err="1"/>
              <a:t>elektrochemische</a:t>
            </a:r>
            <a:r>
              <a:rPr lang="en-US" dirty="0"/>
              <a:t> </a:t>
            </a:r>
            <a:r>
              <a:rPr lang="en-US" dirty="0" err="1"/>
              <a:t>Triebkraft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Pape, </a:t>
            </a:r>
            <a:r>
              <a:rPr lang="en-US" sz="800" dirty="0" err="1"/>
              <a:t>Klinke</a:t>
            </a:r>
            <a:r>
              <a:rPr lang="en-US" sz="800" dirty="0"/>
              <a:t>, </a:t>
            </a:r>
            <a:r>
              <a:rPr lang="en-US" sz="800" dirty="0" err="1"/>
              <a:t>Silbernagl</a:t>
            </a:r>
            <a:r>
              <a:rPr lang="en-US" sz="800" dirty="0"/>
              <a:t> (</a:t>
            </a:r>
            <a:r>
              <a:rPr lang="is-IS" sz="800" dirty="0"/>
              <a:t>2005</a:t>
            </a:r>
            <a:r>
              <a:rPr lang="en-US" sz="800" dirty="0"/>
              <a:t>) </a:t>
            </a:r>
            <a:r>
              <a:rPr lang="en-US" sz="800" dirty="0" err="1"/>
              <a:t>Physiologie</a:t>
            </a:r>
            <a:endParaRPr lang="de-DE" sz="800" dirty="0"/>
          </a:p>
        </p:txBody>
      </p:sp>
      <p:sp>
        <p:nvSpPr>
          <p:cNvPr id="9" name="Textfeld 8"/>
          <p:cNvSpPr txBox="1"/>
          <p:nvPr/>
        </p:nvSpPr>
        <p:spPr>
          <a:xfrm>
            <a:off x="755576" y="5517232"/>
            <a:ext cx="3836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 = </a:t>
            </a:r>
            <a:r>
              <a:rPr lang="de-DE" sz="1400" dirty="0" err="1"/>
              <a:t>elektrochem</a:t>
            </a:r>
            <a:r>
              <a:rPr lang="de-DE" sz="1400" dirty="0"/>
              <a:t>. Gleichgewicht (= Equilibrium)!</a:t>
            </a:r>
          </a:p>
        </p:txBody>
      </p:sp>
    </p:spTree>
    <p:extLst>
      <p:ext uri="{BB962C8B-B14F-4D97-AF65-F5344CB8AC3E}">
        <p14:creationId xmlns:p14="http://schemas.microsoft.com/office/powerpoint/2010/main" val="187512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Membranpotential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Neurone: -50 bis -80 mV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 err="1"/>
              <a:t>Photorezeptoren</a:t>
            </a:r>
            <a:r>
              <a:rPr lang="de-DE" sz="1800" dirty="0"/>
              <a:t>: -40 mV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Muskelzellen: -90 mV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Erythrozyten: -60 mV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3757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Nernst-Gleichung (bei 37°C)</a:t>
            </a:r>
          </a:p>
        </p:txBody>
      </p:sp>
      <p:pic>
        <p:nvPicPr>
          <p:cNvPr id="4" name="Bild 3" descr="Bildschirmfoto 2015-09-11 um 15.26.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660" y="1916832"/>
            <a:ext cx="6702679" cy="412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7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Nernst-Gleichung (bei 37°C)</a:t>
            </a:r>
          </a:p>
        </p:txBody>
      </p:sp>
      <p:pic>
        <p:nvPicPr>
          <p:cNvPr id="5" name="Bild 4" descr="Bildschirmfoto 2015-09-11 um 15.2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420888"/>
            <a:ext cx="6062637" cy="3312368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233450" y="3845484"/>
            <a:ext cx="6677100" cy="375604"/>
          </a:xfrm>
          <a:prstGeom prst="rect">
            <a:avLst/>
          </a:prstGeom>
          <a:noFill/>
          <a:ln w="444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613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Goldman-Hodgkin-Katz-Gleichung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633" y="2205038"/>
            <a:ext cx="7343775" cy="3887787"/>
          </a:xfrm>
        </p:spPr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Zur Berechnung des Ruhemembranpotentials unter Berücksichtigung mehrerer </a:t>
            </a:r>
            <a:r>
              <a:rPr lang="de-DE" dirty="0" err="1"/>
              <a:t>permeierender</a:t>
            </a:r>
            <a:r>
              <a:rPr lang="de-DE" dirty="0"/>
              <a:t> Ionen (Na</a:t>
            </a:r>
            <a:r>
              <a:rPr lang="de-DE" baseline="30000" dirty="0"/>
              <a:t>+</a:t>
            </a:r>
            <a:r>
              <a:rPr lang="de-DE" dirty="0"/>
              <a:t>, K</a:t>
            </a:r>
            <a:r>
              <a:rPr lang="de-DE" baseline="30000" dirty="0"/>
              <a:t>+</a:t>
            </a:r>
            <a:r>
              <a:rPr lang="de-DE" dirty="0"/>
              <a:t>, Cl</a:t>
            </a:r>
            <a:r>
              <a:rPr lang="de-DE" baseline="30000" dirty="0"/>
              <a:t>-</a:t>
            </a:r>
            <a:r>
              <a:rPr lang="de-DE" dirty="0"/>
              <a:t>)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Permeabilitätsrate (p) im Ruhezustand </a:t>
            </a:r>
            <a:r>
              <a:rPr lang="de-DE" dirty="0" err="1"/>
              <a:t>pK:pNa</a:t>
            </a:r>
            <a:r>
              <a:rPr lang="de-DE" dirty="0"/>
              <a:t> ~ 80:1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Permeabilitätsrate während eines Aktionspotentials </a:t>
            </a:r>
            <a:r>
              <a:rPr lang="de-DE" dirty="0" err="1"/>
              <a:t>pK:pNa</a:t>
            </a:r>
            <a:r>
              <a:rPr lang="de-DE" dirty="0"/>
              <a:t> ~ 1:120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Ruhemembranpotential liegt vor wenn chemischer und elektrischer Gradient aller beteiligten Ionen ausgeglichen sind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  <p:pic>
        <p:nvPicPr>
          <p:cNvPr id="4" name="Bild 3" descr="Bildschirmfoto 2015-09-11 um 15.30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86" y="3055495"/>
            <a:ext cx="4323382" cy="860742"/>
          </a:xfrm>
          <a:prstGeom prst="rect">
            <a:avLst/>
          </a:prstGeom>
        </p:spPr>
      </p:pic>
      <p:pic>
        <p:nvPicPr>
          <p:cNvPr id="5" name="Bild 4" descr="Bildschirmfoto 2015-09-11 um 15.35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055495"/>
            <a:ext cx="1756703" cy="94956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0" y="6611779"/>
            <a:ext cx="35557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Check out https</a:t>
            </a:r>
            <a:r>
              <a:rPr lang="de-DE" sz="1000" dirty="0"/>
              <a:t>://</a:t>
            </a:r>
            <a:r>
              <a:rPr lang="de-DE" sz="1000" dirty="0" err="1"/>
              <a:t>www.youtube.com</a:t>
            </a:r>
            <a:r>
              <a:rPr lang="de-DE" sz="1000" dirty="0"/>
              <a:t>/</a:t>
            </a:r>
            <a:r>
              <a:rPr lang="de-DE" sz="1000" dirty="0" err="1"/>
              <a:t>watch?v</a:t>
            </a:r>
            <a:r>
              <a:rPr lang="de-DE" sz="1000" dirty="0"/>
              <a:t>=lqq6lu3WouY</a:t>
            </a:r>
          </a:p>
        </p:txBody>
      </p:sp>
    </p:spTree>
    <p:extLst>
      <p:ext uri="{BB962C8B-B14F-4D97-AF65-F5344CB8AC3E}">
        <p14:creationId xmlns:p14="http://schemas.microsoft.com/office/powerpoint/2010/main" val="179194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Membranpotential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Neurone: -50 bis -80 mV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 err="1"/>
              <a:t>Photorezeptoren</a:t>
            </a:r>
            <a:r>
              <a:rPr lang="de-DE" sz="1800" dirty="0"/>
              <a:t>: -40 mV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Muskelzellen: -90 mV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Erythrozyten: -60 mV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8598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Na-K-</a:t>
            </a:r>
            <a:r>
              <a:rPr lang="de-DE" dirty="0" err="1"/>
              <a:t>ATPase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Wiederaufbau des Ruhemembranpotentials nach Aktionspotential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Ausgleich der Na-/K-</a:t>
            </a:r>
            <a:r>
              <a:rPr lang="de-DE" dirty="0" err="1"/>
              <a:t>Leckströme</a:t>
            </a: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  <p:pic>
        <p:nvPicPr>
          <p:cNvPr id="6" name="Bild 5" descr="Bildschirmfoto 2015-09-13 um 12.02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7" y="3041206"/>
            <a:ext cx="4104456" cy="3700162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Pape, </a:t>
            </a:r>
            <a:r>
              <a:rPr lang="en-US" sz="800" dirty="0" err="1"/>
              <a:t>Klinke</a:t>
            </a:r>
            <a:r>
              <a:rPr lang="en-US" sz="800" dirty="0"/>
              <a:t>, </a:t>
            </a:r>
            <a:r>
              <a:rPr lang="en-US" sz="800" dirty="0" err="1"/>
              <a:t>Silbernagl</a:t>
            </a:r>
            <a:r>
              <a:rPr lang="en-US" sz="800" dirty="0"/>
              <a:t> (</a:t>
            </a:r>
            <a:r>
              <a:rPr lang="is-IS" sz="800" dirty="0"/>
              <a:t>2005</a:t>
            </a:r>
            <a:r>
              <a:rPr lang="en-US" sz="800" dirty="0"/>
              <a:t>) </a:t>
            </a:r>
            <a:r>
              <a:rPr lang="en-US" sz="800" dirty="0" err="1"/>
              <a:t>Physiologie</a:t>
            </a:r>
            <a:endParaRPr lang="de-DE" sz="800" dirty="0"/>
          </a:p>
        </p:txBody>
      </p:sp>
      <p:sp>
        <p:nvSpPr>
          <p:cNvPr id="8" name="Textfeld 7"/>
          <p:cNvSpPr txBox="1"/>
          <p:nvPr/>
        </p:nvSpPr>
        <p:spPr>
          <a:xfrm>
            <a:off x="5623233" y="3393867"/>
            <a:ext cx="1941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500" dirty="0">
                <a:latin typeface="Wingdings"/>
                <a:ea typeface="Wingdings"/>
                <a:cs typeface="Wingdings"/>
              </a:rPr>
              <a:t></a:t>
            </a:r>
            <a:r>
              <a:rPr lang="de-DE" sz="1500" dirty="0"/>
              <a:t>Na-/K-</a:t>
            </a:r>
            <a:r>
              <a:rPr lang="de-DE" sz="1500" dirty="0" err="1"/>
              <a:t>Leckströme</a:t>
            </a:r>
            <a:endParaRPr lang="de-DE" sz="1500" dirty="0"/>
          </a:p>
        </p:txBody>
      </p:sp>
    </p:spTree>
    <p:extLst>
      <p:ext uri="{BB962C8B-B14F-4D97-AF65-F5344CB8AC3E}">
        <p14:creationId xmlns:p14="http://schemas.microsoft.com/office/powerpoint/2010/main" val="28111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in Neuronen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Membranpotential (spannungsgesteuert)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b="1" dirty="0"/>
              <a:t>Synaptisches Potential (</a:t>
            </a:r>
            <a:r>
              <a:rPr lang="de-DE" sz="1800" b="1" dirty="0" err="1"/>
              <a:t>ligandengesteuert</a:t>
            </a:r>
            <a:r>
              <a:rPr lang="de-DE" sz="1800" b="1" dirty="0"/>
              <a:t> = </a:t>
            </a:r>
            <a:r>
              <a:rPr lang="de-DE" sz="1800" b="1" dirty="0" err="1"/>
              <a:t>ionotrop</a:t>
            </a:r>
            <a:r>
              <a:rPr lang="de-DE" sz="1800" b="1" dirty="0"/>
              <a:t>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Aktionspotential (spannungsgesteuert)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Weiterleitung des APs (spannungsgesteuert)</a:t>
            </a:r>
          </a:p>
        </p:txBody>
      </p:sp>
    </p:spTree>
    <p:extLst>
      <p:ext uri="{BB962C8B-B14F-4D97-AF65-F5344CB8AC3E}">
        <p14:creationId xmlns:p14="http://schemas.microsoft.com/office/powerpoint/2010/main" val="1575136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BC778E-A245-5846-B40D-2A47F1B16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Synaptische Potentiale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B112BB9-1325-7846-B83A-03A75F5DF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87092"/>
            <a:ext cx="4043551" cy="3024336"/>
          </a:xfr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57BF403-B913-EB41-9A61-8F22FCB94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11" y="2276872"/>
            <a:ext cx="3947666" cy="304477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A724F381-9534-1B4E-9967-6F78FA9C6F49}"/>
              </a:ext>
            </a:extLst>
          </p:cNvPr>
          <p:cNvSpPr txBox="1"/>
          <p:nvPr/>
        </p:nvSpPr>
        <p:spPr>
          <a:xfrm>
            <a:off x="1547664" y="5830530"/>
            <a:ext cx="1901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Exzitatorische</a:t>
            </a:r>
            <a:r>
              <a:rPr lang="de-DE" sz="1200" b="1" dirty="0"/>
              <a:t> Synapse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81D5FF8-9699-4F4E-A401-6B8D1385843A}"/>
              </a:ext>
            </a:extLst>
          </p:cNvPr>
          <p:cNvSpPr txBox="1"/>
          <p:nvPr/>
        </p:nvSpPr>
        <p:spPr>
          <a:xfrm>
            <a:off x="5693431" y="5834190"/>
            <a:ext cx="187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Inhibitorische</a:t>
            </a:r>
            <a:r>
              <a:rPr lang="de-DE" sz="1200" b="1" dirty="0"/>
              <a:t> Synapse</a:t>
            </a:r>
          </a:p>
        </p:txBody>
      </p:sp>
    </p:spTree>
    <p:extLst>
      <p:ext uri="{BB962C8B-B14F-4D97-AF65-F5344CB8AC3E}">
        <p14:creationId xmlns:p14="http://schemas.microsoft.com/office/powerpoint/2010/main" val="2601555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Synaptische Potentiale</a:t>
            </a:r>
          </a:p>
        </p:txBody>
      </p:sp>
      <p:pic>
        <p:nvPicPr>
          <p:cNvPr id="4" name="Bild 3" descr="Bildschirmfoto 2015-09-12 um 13.2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27" y="2042155"/>
            <a:ext cx="3725273" cy="4314195"/>
          </a:xfrm>
          <a:prstGeom prst="rect">
            <a:avLst/>
          </a:prstGeom>
        </p:spPr>
      </p:pic>
      <p:pic>
        <p:nvPicPr>
          <p:cNvPr id="5" name="Bild 4" descr="Bildschirmfoto 2015-09-12 um 13.24.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827" y="2780928"/>
            <a:ext cx="3159061" cy="2924187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 bwMode="auto">
          <a:xfrm>
            <a:off x="6228184" y="2708920"/>
            <a:ext cx="288032" cy="1440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Purves et al. (</a:t>
            </a:r>
            <a:r>
              <a:rPr lang="is-IS" sz="800" dirty="0"/>
              <a:t>2008</a:t>
            </a:r>
            <a:r>
              <a:rPr lang="en-US" sz="800" dirty="0"/>
              <a:t>) Neuroscience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81235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957126-7FEA-134E-830D-0A6AAB73E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Diversität von Zellen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C30C62A-8DCD-2048-88BA-4A6BFFB291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34" y="2205038"/>
            <a:ext cx="4859733" cy="3887787"/>
          </a:xfrm>
        </p:spPr>
      </p:pic>
    </p:spTree>
    <p:extLst>
      <p:ext uri="{BB962C8B-B14F-4D97-AF65-F5344CB8AC3E}">
        <p14:creationId xmlns:p14="http://schemas.microsoft.com/office/powerpoint/2010/main" val="33423383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in Neuronen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Membranpotential (spannungsgesteuert)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Synaptisches Potential (</a:t>
            </a:r>
            <a:r>
              <a:rPr lang="de-DE" sz="1800" dirty="0" err="1"/>
              <a:t>ligandengesteuert</a:t>
            </a:r>
            <a:r>
              <a:rPr lang="de-DE" sz="1800" dirty="0"/>
              <a:t> = </a:t>
            </a:r>
            <a:r>
              <a:rPr lang="de-DE" sz="1800" dirty="0" err="1"/>
              <a:t>ionotrop</a:t>
            </a:r>
            <a:r>
              <a:rPr lang="de-DE" sz="1800" dirty="0"/>
              <a:t>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b="1" dirty="0"/>
              <a:t>Aktionspotential (spannungsgesteuert)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Weiterleitung des APs (spannungsgesteuert)</a:t>
            </a:r>
          </a:p>
        </p:txBody>
      </p:sp>
    </p:spTree>
    <p:extLst>
      <p:ext uri="{BB962C8B-B14F-4D97-AF65-F5344CB8AC3E}">
        <p14:creationId xmlns:p14="http://schemas.microsoft.com/office/powerpoint/2010/main" val="1628923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Aktionpotential</a:t>
            </a:r>
            <a:endParaRPr lang="de-DE" dirty="0"/>
          </a:p>
        </p:txBody>
      </p:sp>
      <p:pic>
        <p:nvPicPr>
          <p:cNvPr id="4" name="Bild 3" descr="483px-Aktionspotential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27" y="1771650"/>
            <a:ext cx="4261673" cy="449108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1653" y="3709413"/>
            <a:ext cx="2137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„Alles-oder-Nichts-Gesetz“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313009" y="1771650"/>
            <a:ext cx="357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„</a:t>
            </a:r>
            <a:r>
              <a:rPr lang="de-DE" sz="1400" dirty="0" err="1"/>
              <a:t>Overshoot</a:t>
            </a:r>
            <a:r>
              <a:rPr lang="de-DE" sz="1400" dirty="0"/>
              <a:t>“ (</a:t>
            </a:r>
            <a:r>
              <a:rPr lang="de-DE" sz="1400" dirty="0" err="1"/>
              <a:t>Refraktärphase</a:t>
            </a:r>
            <a:r>
              <a:rPr lang="de-DE" sz="1400" dirty="0"/>
              <a:t> der </a:t>
            </a:r>
            <a:r>
              <a:rPr lang="de-DE" sz="1400" dirty="0" err="1"/>
              <a:t>Na</a:t>
            </a:r>
            <a:r>
              <a:rPr lang="de-DE" sz="1400" baseline="-25000" dirty="0" err="1"/>
              <a:t>v</a:t>
            </a:r>
            <a:r>
              <a:rPr lang="de-DE" sz="1400" dirty="0"/>
              <a:t> beginnt)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995936" y="2338321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Na</a:t>
            </a:r>
            <a:r>
              <a:rPr lang="de-DE" sz="1400" b="1" baseline="-25000" dirty="0" err="1"/>
              <a:t>v</a:t>
            </a:r>
            <a:endParaRPr lang="de-DE" sz="14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4896539" y="2349601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</a:t>
            </a:r>
            <a:r>
              <a:rPr lang="de-DE" sz="1400" b="1" baseline="-25000" dirty="0" err="1"/>
              <a:t>v</a:t>
            </a:r>
            <a:endParaRPr lang="de-DE" sz="1400" b="1" baseline="-25000" dirty="0"/>
          </a:p>
        </p:txBody>
      </p:sp>
      <p:sp>
        <p:nvSpPr>
          <p:cNvPr id="9" name="Textfeld 8"/>
          <p:cNvSpPr txBox="1"/>
          <p:nvPr/>
        </p:nvSpPr>
        <p:spPr>
          <a:xfrm>
            <a:off x="3154293" y="4993431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K</a:t>
            </a:r>
            <a:r>
              <a:rPr lang="de-DE" sz="1400" b="1" baseline="-25000" dirty="0"/>
              <a:t>IR</a:t>
            </a:r>
            <a:r>
              <a:rPr lang="de-DE" sz="1400" b="1" dirty="0"/>
              <a:t>, K</a:t>
            </a:r>
            <a:r>
              <a:rPr lang="de-DE" sz="1400" b="1" baseline="-25000" dirty="0"/>
              <a:t>2P</a:t>
            </a:r>
            <a:endParaRPr lang="de-DE" sz="1400" b="1" dirty="0"/>
          </a:p>
        </p:txBody>
      </p:sp>
      <p:sp>
        <p:nvSpPr>
          <p:cNvPr id="10" name="Textfeld 9"/>
          <p:cNvSpPr txBox="1"/>
          <p:nvPr/>
        </p:nvSpPr>
        <p:spPr>
          <a:xfrm>
            <a:off x="5112162" y="5497487"/>
            <a:ext cx="97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</a:t>
            </a:r>
            <a:r>
              <a:rPr lang="de-DE" sz="1400" b="1" baseline="-25000" dirty="0" err="1"/>
              <a:t>Ca</a:t>
            </a:r>
            <a:r>
              <a:rPr lang="de-DE" sz="1400" b="1" dirty="0"/>
              <a:t>,</a:t>
            </a:r>
            <a:r>
              <a:rPr lang="de-DE" sz="1400" b="1" baseline="-25000" dirty="0"/>
              <a:t> </a:t>
            </a:r>
            <a:r>
              <a:rPr lang="de-DE" sz="1400" b="1" dirty="0"/>
              <a:t>K</a:t>
            </a:r>
            <a:r>
              <a:rPr lang="de-DE" sz="1400" b="1" baseline="-25000" dirty="0"/>
              <a:t>IR</a:t>
            </a:r>
            <a:r>
              <a:rPr lang="de-DE" sz="1400" b="1" dirty="0"/>
              <a:t>,</a:t>
            </a:r>
            <a:r>
              <a:rPr lang="de-DE" sz="1400" b="1" baseline="-25000" dirty="0"/>
              <a:t> </a:t>
            </a:r>
            <a:r>
              <a:rPr lang="de-DE" sz="1400" b="1" dirty="0"/>
              <a:t>K</a:t>
            </a:r>
            <a:r>
              <a:rPr lang="de-DE" sz="1400" b="1" baseline="-25000" dirty="0"/>
              <a:t>2P</a:t>
            </a:r>
          </a:p>
        </p:txBody>
      </p:sp>
      <p:sp>
        <p:nvSpPr>
          <p:cNvPr id="11" name="Rechteck 10"/>
          <p:cNvSpPr/>
          <p:nvPr/>
        </p:nvSpPr>
        <p:spPr>
          <a:xfrm>
            <a:off x="-17611" y="6658245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Nach</a:t>
            </a:r>
            <a:r>
              <a:rPr lang="en-US" sz="800" dirty="0"/>
              <a:t> </a:t>
            </a:r>
            <a:r>
              <a:rPr lang="en-US" sz="800" dirty="0">
                <a:hlinkClick r:id="rId4"/>
              </a:rPr>
              <a:t>https://de.wikipedia.org/wiki/Aktionspotential#/media/File:Aktionspotential.svg</a:t>
            </a:r>
            <a:r>
              <a:rPr lang="en-US" sz="800" dirty="0"/>
              <a:t>; check out </a:t>
            </a:r>
            <a:r>
              <a:rPr lang="de-DE" sz="800" dirty="0"/>
              <a:t>https://</a:t>
            </a:r>
            <a:r>
              <a:rPr lang="de-DE" sz="800" dirty="0" err="1"/>
              <a:t>www.youtube.com</a:t>
            </a:r>
            <a:r>
              <a:rPr lang="de-DE" sz="800" dirty="0"/>
              <a:t>/</a:t>
            </a:r>
            <a:r>
              <a:rPr lang="de-DE" sz="800" dirty="0" err="1"/>
              <a:t>watch?v</a:t>
            </a:r>
            <a:r>
              <a:rPr lang="de-DE" sz="800" dirty="0"/>
              <a:t>=T-</a:t>
            </a:r>
            <a:r>
              <a:rPr lang="de-DE" sz="800" dirty="0" err="1"/>
              <a:t>YQRCWnoJs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195749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8F33D8-4440-774D-A5C1-E9C094504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Absolute vs. relative Refraktärzeit</a:t>
            </a:r>
          </a:p>
        </p:txBody>
      </p:sp>
      <p:pic>
        <p:nvPicPr>
          <p:cNvPr id="4" name="Bild 3" descr="Bildschirmfoto 2015-09-13 um 15.15.45.png">
            <a:extLst>
              <a:ext uri="{FF2B5EF4-FFF2-40B4-BE49-F238E27FC236}">
                <a16:creationId xmlns:a16="http://schemas.microsoft.com/office/drawing/2014/main" id="{666FF796-06A7-9945-A73B-FEED4CE1E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078094"/>
            <a:ext cx="3960440" cy="399290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00CAD40-3169-B949-AE62-F48FA5C1E0AA}"/>
              </a:ext>
            </a:extLst>
          </p:cNvPr>
          <p:cNvSpPr txBox="1"/>
          <p:nvPr/>
        </p:nvSpPr>
        <p:spPr>
          <a:xfrm>
            <a:off x="3203848" y="6312893"/>
            <a:ext cx="1717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drei Kanalzustände</a:t>
            </a:r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B1AD98CC-1779-5843-9EDD-E3BF003402C1}"/>
              </a:ext>
            </a:extLst>
          </p:cNvPr>
          <p:cNvSpPr/>
          <p:nvPr/>
        </p:nvSpPr>
        <p:spPr bwMode="auto">
          <a:xfrm rot="5400000">
            <a:off x="4013847" y="5252639"/>
            <a:ext cx="97138" cy="1872208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2A3D932-CF48-E44B-8F1A-0923F5423AF6}"/>
              </a:ext>
            </a:extLst>
          </p:cNvPr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Pape, </a:t>
            </a:r>
            <a:r>
              <a:rPr lang="en-US" sz="800" dirty="0" err="1"/>
              <a:t>Klinke</a:t>
            </a:r>
            <a:r>
              <a:rPr lang="en-US" sz="800" dirty="0"/>
              <a:t>, </a:t>
            </a:r>
            <a:r>
              <a:rPr lang="en-US" sz="800" dirty="0" err="1"/>
              <a:t>Silbernagl</a:t>
            </a:r>
            <a:r>
              <a:rPr lang="en-US" sz="800" dirty="0"/>
              <a:t> (</a:t>
            </a:r>
            <a:r>
              <a:rPr lang="is-IS" sz="800" dirty="0"/>
              <a:t>2005</a:t>
            </a:r>
            <a:r>
              <a:rPr lang="en-US" sz="800" dirty="0"/>
              <a:t>) </a:t>
            </a:r>
            <a:r>
              <a:rPr lang="en-US" sz="800" dirty="0" err="1"/>
              <a:t>Physiologie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29966024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Aktionspotential – Permeabilität 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Purves et al. (</a:t>
            </a:r>
            <a:r>
              <a:rPr lang="is-IS" sz="800" dirty="0"/>
              <a:t>2008</a:t>
            </a:r>
            <a:r>
              <a:rPr lang="en-US" sz="800" dirty="0"/>
              <a:t>) Neuroscience</a:t>
            </a:r>
            <a:endParaRPr lang="de-DE" sz="800" dirty="0"/>
          </a:p>
        </p:txBody>
      </p:sp>
      <p:pic>
        <p:nvPicPr>
          <p:cNvPr id="5" name="Bild 4" descr="Bildschirmfoto 2015-09-11 um 21.42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64" y="2257896"/>
            <a:ext cx="4152900" cy="3835400"/>
          </a:xfrm>
          <a:prstGeom prst="rect">
            <a:avLst/>
          </a:prstGeom>
        </p:spPr>
      </p:pic>
      <p:pic>
        <p:nvPicPr>
          <p:cNvPr id="6" name="Bild 5" descr="Bildschirmfoto 2015-09-12 um 13.29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47" y="2985941"/>
            <a:ext cx="32893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60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Funktionen in Neuronen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Membranpotential (spannungsgesteuert)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Synaptisches Potential (</a:t>
            </a:r>
            <a:r>
              <a:rPr lang="de-DE" sz="1800" dirty="0" err="1"/>
              <a:t>ligandengesteuert</a:t>
            </a:r>
            <a:r>
              <a:rPr lang="de-DE" sz="1800" dirty="0"/>
              <a:t> = </a:t>
            </a:r>
            <a:r>
              <a:rPr lang="de-DE" sz="1800" dirty="0" err="1"/>
              <a:t>ionotrop</a:t>
            </a:r>
            <a:r>
              <a:rPr lang="de-DE" sz="1800" dirty="0"/>
              <a:t>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Aktionspotential (spannungsgesteuert)</a:t>
            </a:r>
            <a:br>
              <a:rPr lang="de-DE" sz="1800" dirty="0"/>
            </a:b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b="1" dirty="0"/>
              <a:t>Weiterleitung des APs (spannungsgesteuert)</a:t>
            </a:r>
          </a:p>
        </p:txBody>
      </p:sp>
    </p:spTree>
    <p:extLst>
      <p:ext uri="{BB962C8B-B14F-4D97-AF65-F5344CB8AC3E}">
        <p14:creationId xmlns:p14="http://schemas.microsoft.com/office/powerpoint/2010/main" val="15826756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Bildschirmfoto 2015-09-11 um 21.39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04" y="1818928"/>
            <a:ext cx="8100392" cy="502649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Weiterleitung des Aktionspotentials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Purves et al. (</a:t>
            </a:r>
            <a:r>
              <a:rPr lang="is-IS" sz="800" dirty="0"/>
              <a:t>2008</a:t>
            </a:r>
            <a:r>
              <a:rPr lang="en-US" sz="800" dirty="0"/>
              <a:t>) Neuroscience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964629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Weiterleitung des Aktionspotentials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Pape, </a:t>
            </a:r>
            <a:r>
              <a:rPr lang="en-US" sz="800" dirty="0" err="1"/>
              <a:t>Klinke</a:t>
            </a:r>
            <a:r>
              <a:rPr lang="en-US" sz="800" dirty="0"/>
              <a:t>, </a:t>
            </a:r>
            <a:r>
              <a:rPr lang="en-US" sz="800" dirty="0" err="1"/>
              <a:t>Silbernagl</a:t>
            </a:r>
            <a:r>
              <a:rPr lang="en-US" sz="800" dirty="0"/>
              <a:t> (</a:t>
            </a:r>
            <a:r>
              <a:rPr lang="is-IS" sz="800" dirty="0"/>
              <a:t>2005</a:t>
            </a:r>
            <a:r>
              <a:rPr lang="en-US" sz="800" dirty="0"/>
              <a:t>) </a:t>
            </a:r>
            <a:r>
              <a:rPr lang="en-US" sz="800" dirty="0" err="1"/>
              <a:t>Physiologie</a:t>
            </a:r>
            <a:endParaRPr lang="de-DE" sz="800" dirty="0"/>
          </a:p>
        </p:txBody>
      </p:sp>
      <p:pic>
        <p:nvPicPr>
          <p:cNvPr id="5" name="Bild 4" descr="Bildschirmfoto 2015-09-13 um 15.12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53" y="1988840"/>
            <a:ext cx="9144000" cy="384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8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Weiterleitung des Aktionspotentials</a:t>
            </a:r>
          </a:p>
        </p:txBody>
      </p:sp>
      <p:sp>
        <p:nvSpPr>
          <p:cNvPr id="6" name="Rechteck 5"/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Purves et al. (</a:t>
            </a:r>
            <a:r>
              <a:rPr lang="is-IS" sz="800" dirty="0"/>
              <a:t>2008</a:t>
            </a:r>
            <a:r>
              <a:rPr lang="en-US" sz="800" dirty="0"/>
              <a:t>) Neuroscience</a:t>
            </a:r>
            <a:endParaRPr lang="de-DE" sz="800" dirty="0"/>
          </a:p>
        </p:txBody>
      </p:sp>
      <p:pic>
        <p:nvPicPr>
          <p:cNvPr id="7" name="Bild 6" descr="Bildschirmfoto 2015-09-11 um 21.40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2" y="1875370"/>
            <a:ext cx="4495714" cy="466346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5659029" y="3279175"/>
            <a:ext cx="3161443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Ranvier‘sche</a:t>
            </a:r>
            <a:r>
              <a:rPr lang="de-DE" dirty="0"/>
              <a:t> Schnürringe</a:t>
            </a:r>
          </a:p>
          <a:p>
            <a:pPr algn="ctr"/>
            <a:endParaRPr lang="de-DE" dirty="0"/>
          </a:p>
          <a:p>
            <a:r>
              <a:rPr lang="de-DE" dirty="0"/>
              <a:t>	         ↓</a:t>
            </a:r>
          </a:p>
          <a:p>
            <a:endParaRPr lang="de-DE" dirty="0"/>
          </a:p>
          <a:p>
            <a:r>
              <a:rPr lang="de-DE" dirty="0" err="1"/>
              <a:t>Saltatorische</a:t>
            </a:r>
            <a:r>
              <a:rPr lang="de-DE" dirty="0"/>
              <a:t> Erregungsleitung</a:t>
            </a:r>
          </a:p>
          <a:p>
            <a:r>
              <a:rPr lang="de-DE" dirty="0"/>
              <a:t>(≠ kontinuierliche </a:t>
            </a:r>
            <a:r>
              <a:rPr lang="de-DE" dirty="0" err="1"/>
              <a:t>Erregungsl</a:t>
            </a:r>
            <a:r>
              <a:rPr lang="de-DE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1041402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Myelinisierung</a:t>
            </a:r>
            <a:r>
              <a:rPr lang="de-DE" dirty="0"/>
              <a:t> durch Gliazellen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ZNS: </a:t>
            </a:r>
            <a:r>
              <a:rPr lang="de-DE" dirty="0" err="1"/>
              <a:t>Oligodendrozyten</a:t>
            </a: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PNS: </a:t>
            </a:r>
            <a:r>
              <a:rPr lang="de-DE" dirty="0" err="1"/>
              <a:t>Schwannsche</a:t>
            </a:r>
            <a:r>
              <a:rPr lang="de-DE" dirty="0"/>
              <a:t> Zellen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6642556"/>
            <a:ext cx="2105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en.wikipedia.org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</a:t>
            </a:r>
            <a:r>
              <a:rPr lang="de-DE" sz="800" dirty="0" err="1"/>
              <a:t>Schwann_cell</a:t>
            </a:r>
            <a:endParaRPr lang="de-DE" sz="800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52" y="3284984"/>
            <a:ext cx="4886296" cy="2627576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624589" y="3208620"/>
            <a:ext cx="72327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/>
              <a:t>Dendrit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3707904" y="4002737"/>
            <a:ext cx="62068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Soma</a:t>
            </a:r>
            <a:endParaRPr lang="de-DE" sz="1300" dirty="0"/>
          </a:p>
        </p:txBody>
      </p:sp>
      <p:sp>
        <p:nvSpPr>
          <p:cNvPr id="8" name="Textfeld 7"/>
          <p:cNvSpPr txBox="1"/>
          <p:nvPr/>
        </p:nvSpPr>
        <p:spPr>
          <a:xfrm>
            <a:off x="4522193" y="3650585"/>
            <a:ext cx="11496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 err="1"/>
              <a:t>Ranvier‘sche</a:t>
            </a:r>
            <a:endParaRPr lang="de-DE" sz="1300" dirty="0"/>
          </a:p>
          <a:p>
            <a:r>
              <a:rPr lang="de-DE" sz="1300" dirty="0"/>
              <a:t>Schnürring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5796136" y="5085184"/>
            <a:ext cx="7873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Nukleus</a:t>
            </a:r>
            <a:endParaRPr lang="de-DE" sz="1300" dirty="0"/>
          </a:p>
        </p:txBody>
      </p:sp>
      <p:sp>
        <p:nvSpPr>
          <p:cNvPr id="10" name="Textfeld 9"/>
          <p:cNvSpPr txBox="1"/>
          <p:nvPr/>
        </p:nvSpPr>
        <p:spPr>
          <a:xfrm>
            <a:off x="2227183" y="5696536"/>
            <a:ext cx="787395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Nukleus</a:t>
            </a:r>
            <a:endParaRPr lang="de-DE" sz="1300" dirty="0"/>
          </a:p>
        </p:txBody>
      </p:sp>
      <p:sp>
        <p:nvSpPr>
          <p:cNvPr id="11" name="Textfeld 10"/>
          <p:cNvSpPr txBox="1"/>
          <p:nvPr/>
        </p:nvSpPr>
        <p:spPr>
          <a:xfrm>
            <a:off x="4243760" y="5512160"/>
            <a:ext cx="12426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Myelinscheide</a:t>
            </a:r>
            <a:endParaRPr lang="de-DE" sz="1300" dirty="0"/>
          </a:p>
        </p:txBody>
      </p:sp>
      <p:sp>
        <p:nvSpPr>
          <p:cNvPr id="12" name="Textfeld 11"/>
          <p:cNvSpPr txBox="1"/>
          <p:nvPr/>
        </p:nvSpPr>
        <p:spPr>
          <a:xfrm>
            <a:off x="5773884" y="3419890"/>
            <a:ext cx="120577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/>
              <a:t>Axonterminus</a:t>
            </a:r>
            <a:endParaRPr lang="de-DE" sz="1300" dirty="0"/>
          </a:p>
        </p:txBody>
      </p:sp>
    </p:spTree>
    <p:extLst>
      <p:ext uri="{BB962C8B-B14F-4D97-AF65-F5344CB8AC3E}">
        <p14:creationId xmlns:p14="http://schemas.microsoft.com/office/powerpoint/2010/main" val="4528481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Myelinisierung</a:t>
            </a:r>
            <a:r>
              <a:rPr lang="de-DE" dirty="0"/>
              <a:t> und Geschwindigkeit</a:t>
            </a:r>
          </a:p>
        </p:txBody>
      </p:sp>
      <p:pic>
        <p:nvPicPr>
          <p:cNvPr id="4" name="Inhaltsplatzhalt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483" y="2398198"/>
            <a:ext cx="3240360" cy="2298495"/>
          </a:xfrm>
        </p:spPr>
      </p:pic>
      <p:sp>
        <p:nvSpPr>
          <p:cNvPr id="5" name="Rechteck 4"/>
          <p:cNvSpPr/>
          <p:nvPr/>
        </p:nvSpPr>
        <p:spPr>
          <a:xfrm>
            <a:off x="2771800" y="4696693"/>
            <a:ext cx="1024639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00" b="1" dirty="0"/>
              <a:t>Aα</a:t>
            </a:r>
          </a:p>
          <a:p>
            <a:pPr algn="ctr"/>
            <a:r>
              <a:rPr lang="de-DE" sz="1300" dirty="0"/>
              <a:t>10 – 20 µm</a:t>
            </a:r>
          </a:p>
          <a:p>
            <a:pPr algn="ctr"/>
            <a:r>
              <a:rPr lang="de-DE" sz="1300" dirty="0"/>
              <a:t>100 m/s</a:t>
            </a:r>
          </a:p>
        </p:txBody>
      </p:sp>
      <p:sp>
        <p:nvSpPr>
          <p:cNvPr id="6" name="Rechteck 5"/>
          <p:cNvSpPr/>
          <p:nvPr/>
        </p:nvSpPr>
        <p:spPr>
          <a:xfrm>
            <a:off x="4029611" y="4696693"/>
            <a:ext cx="686405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00" b="1" dirty="0"/>
              <a:t>A</a:t>
            </a:r>
            <a:r>
              <a:rPr lang="el-GR" sz="1300" b="1" dirty="0"/>
              <a:t>β</a:t>
            </a:r>
            <a:endParaRPr lang="de-DE" sz="1300" b="1" dirty="0"/>
          </a:p>
          <a:p>
            <a:pPr algn="ctr"/>
            <a:r>
              <a:rPr lang="de-DE" sz="1300" dirty="0"/>
              <a:t>10 µm</a:t>
            </a:r>
          </a:p>
          <a:p>
            <a:pPr algn="ctr"/>
            <a:r>
              <a:rPr lang="de-DE" sz="1300" dirty="0"/>
              <a:t>60 m/s</a:t>
            </a:r>
          </a:p>
        </p:txBody>
      </p:sp>
      <p:sp>
        <p:nvSpPr>
          <p:cNvPr id="7" name="Rechteck 6"/>
          <p:cNvSpPr/>
          <p:nvPr/>
        </p:nvSpPr>
        <p:spPr>
          <a:xfrm>
            <a:off x="4860032" y="4696693"/>
            <a:ext cx="686405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00" b="1" dirty="0"/>
              <a:t>A𝛾</a:t>
            </a:r>
          </a:p>
          <a:p>
            <a:pPr algn="ctr"/>
            <a:r>
              <a:rPr lang="de-DE" sz="1300" dirty="0"/>
              <a:t>5 µm</a:t>
            </a:r>
          </a:p>
          <a:p>
            <a:pPr algn="ctr"/>
            <a:r>
              <a:rPr lang="de-DE" sz="1300" dirty="0"/>
              <a:t>30 m/s</a:t>
            </a:r>
          </a:p>
        </p:txBody>
      </p:sp>
      <p:sp>
        <p:nvSpPr>
          <p:cNvPr id="8" name="Rechteck 7"/>
          <p:cNvSpPr/>
          <p:nvPr/>
        </p:nvSpPr>
        <p:spPr>
          <a:xfrm>
            <a:off x="5617419" y="4696693"/>
            <a:ext cx="593432" cy="6924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300" b="1" dirty="0"/>
              <a:t>C</a:t>
            </a:r>
          </a:p>
          <a:p>
            <a:pPr algn="ctr"/>
            <a:r>
              <a:rPr lang="de-DE" sz="1300" dirty="0"/>
              <a:t>1 µm</a:t>
            </a:r>
          </a:p>
          <a:p>
            <a:pPr algn="ctr"/>
            <a:r>
              <a:rPr lang="de-DE" sz="1300" dirty="0"/>
              <a:t>1 m/s</a:t>
            </a:r>
          </a:p>
        </p:txBody>
      </p:sp>
    </p:spTree>
    <p:extLst>
      <p:ext uri="{BB962C8B-B14F-4D97-AF65-F5344CB8AC3E}">
        <p14:creationId xmlns:p14="http://schemas.microsoft.com/office/powerpoint/2010/main" val="203830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D5F4FB-ABC5-AF47-8DCB-E87436F0C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Diversität von Nervenzellen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A09D8E5-DB5A-794C-A506-0612B69A9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897302"/>
            <a:ext cx="5616624" cy="4703470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CA34418-D3BF-6A45-9964-B5F33420B01E}"/>
              </a:ext>
            </a:extLst>
          </p:cNvPr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Purves et al. (</a:t>
            </a:r>
            <a:r>
              <a:rPr lang="is-IS" sz="800" dirty="0"/>
              <a:t>2008</a:t>
            </a:r>
            <a:r>
              <a:rPr lang="en-US" sz="800" dirty="0"/>
              <a:t>) Neuroscience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5795472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A8C49B-4DD6-4B44-A4A2-4EBBE7B7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Feuernde Neuronen – Was misst man mit EEG?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3F1BDF6-6FAD-4B41-98D8-E91A99A4E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10" y="2205038"/>
            <a:ext cx="7270781" cy="3887787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C7528E0-843D-0A4C-BB2B-67437FD24C38}"/>
              </a:ext>
            </a:extLst>
          </p:cNvPr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Purves et al. (</a:t>
            </a:r>
            <a:r>
              <a:rPr lang="is-IS" sz="800" dirty="0"/>
              <a:t>2008</a:t>
            </a:r>
            <a:r>
              <a:rPr lang="en-US" sz="800" dirty="0"/>
              <a:t>) Neuroscience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106860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BAC54-51FA-4C4F-8A95-CA750E06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EEG?</a:t>
            </a:r>
          </a:p>
        </p:txBody>
      </p:sp>
      <p:pic>
        <p:nvPicPr>
          <p:cNvPr id="4" name="Bild 3">
            <a:extLst>
              <a:ext uri="{FF2B5EF4-FFF2-40B4-BE49-F238E27FC236}">
                <a16:creationId xmlns:a16="http://schemas.microsoft.com/office/drawing/2014/main" id="{2F47E17F-395A-924E-A595-A8199E36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22" y="2278118"/>
            <a:ext cx="1205536" cy="902988"/>
          </a:xfrm>
          <a:prstGeom prst="rect">
            <a:avLst/>
          </a:prstGeom>
        </p:spPr>
      </p:pic>
      <p:pic>
        <p:nvPicPr>
          <p:cNvPr id="5" name="Bild 4">
            <a:extLst>
              <a:ext uri="{FF2B5EF4-FFF2-40B4-BE49-F238E27FC236}">
                <a16:creationId xmlns:a16="http://schemas.microsoft.com/office/drawing/2014/main" id="{2610DA8A-2FFA-5D43-B80F-A9F7C844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922" y="3645060"/>
            <a:ext cx="1212403" cy="779741"/>
          </a:xfrm>
          <a:prstGeom prst="rect">
            <a:avLst/>
          </a:prstGeom>
        </p:spPr>
      </p:pic>
      <p:pic>
        <p:nvPicPr>
          <p:cNvPr id="6" name="Bild 5">
            <a:extLst>
              <a:ext uri="{FF2B5EF4-FFF2-40B4-BE49-F238E27FC236}">
                <a16:creationId xmlns:a16="http://schemas.microsoft.com/office/drawing/2014/main" id="{FDD04233-7799-0A4C-B15C-17FF8CE7E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4911609"/>
            <a:ext cx="1767604" cy="132570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3C2BD1C-4B16-CA4D-89DE-2DFE486A2940}"/>
              </a:ext>
            </a:extLst>
          </p:cNvPr>
          <p:cNvSpPr txBox="1"/>
          <p:nvPr/>
        </p:nvSpPr>
        <p:spPr>
          <a:xfrm>
            <a:off x="1547664" y="2531383"/>
            <a:ext cx="99738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Elektro-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01AE6F4-9D6E-7D4C-B19B-F7308FA5142D}"/>
              </a:ext>
            </a:extLst>
          </p:cNvPr>
          <p:cNvSpPr txBox="1"/>
          <p:nvPr/>
        </p:nvSpPr>
        <p:spPr>
          <a:xfrm>
            <a:off x="1346487" y="3857958"/>
            <a:ext cx="139653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-</a:t>
            </a:r>
            <a:r>
              <a:rPr lang="de-DE" b="1" dirty="0" err="1"/>
              <a:t>enzephalo</a:t>
            </a:r>
            <a:r>
              <a:rPr lang="de-DE" b="1" dirty="0"/>
              <a:t>-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FECBE6F-9F56-6849-8F67-FF58B5EDCEB9}"/>
              </a:ext>
            </a:extLst>
          </p:cNvPr>
          <p:cNvSpPr txBox="1"/>
          <p:nvPr/>
        </p:nvSpPr>
        <p:spPr>
          <a:xfrm>
            <a:off x="1522817" y="5397488"/>
            <a:ext cx="104547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-graphie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AE81EB9-AD38-A648-8799-15631ED3D353}"/>
              </a:ext>
            </a:extLst>
          </p:cNvPr>
          <p:cNvSpPr txBox="1"/>
          <p:nvPr/>
        </p:nvSpPr>
        <p:spPr>
          <a:xfrm>
            <a:off x="6024733" y="2518780"/>
            <a:ext cx="199285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elektrische Ströme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71414B9-922D-284B-9B6D-AA7EA849A200}"/>
              </a:ext>
            </a:extLst>
          </p:cNvPr>
          <p:cNvSpPr txBox="1"/>
          <p:nvPr/>
        </p:nvSpPr>
        <p:spPr>
          <a:xfrm>
            <a:off x="6601011" y="3857957"/>
            <a:ext cx="84029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Gehirn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AA57E79-2BF3-134C-A3C0-8AA863B3F09D}"/>
              </a:ext>
            </a:extLst>
          </p:cNvPr>
          <p:cNvSpPr txBox="1"/>
          <p:nvPr/>
        </p:nvSpPr>
        <p:spPr>
          <a:xfrm>
            <a:off x="6372200" y="5397488"/>
            <a:ext cx="151035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Aufzeichnung</a:t>
            </a:r>
          </a:p>
        </p:txBody>
      </p:sp>
    </p:spTree>
    <p:extLst>
      <p:ext uri="{BB962C8B-B14F-4D97-AF65-F5344CB8AC3E}">
        <p14:creationId xmlns:p14="http://schemas.microsoft.com/office/powerpoint/2010/main" val="1703879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4D1C5F-A810-9747-9E57-08E53076E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EEG</a:t>
            </a:r>
          </a:p>
        </p:txBody>
      </p:sp>
      <p:pic>
        <p:nvPicPr>
          <p:cNvPr id="4" name="Inhaltsplatzhalter 7">
            <a:extLst>
              <a:ext uri="{FF2B5EF4-FFF2-40B4-BE49-F238E27FC236}">
                <a16:creationId xmlns:a16="http://schemas.microsoft.com/office/drawing/2014/main" id="{36E5AEED-0CEB-ED4A-8260-67603B10A2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89" r="2489"/>
          <a:stretch>
            <a:fillRect/>
          </a:stretch>
        </p:blipFill>
        <p:spPr bwMode="auto">
          <a:xfrm>
            <a:off x="2574463" y="2492896"/>
            <a:ext cx="4517817" cy="248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43DD682-62EB-B141-A39F-BA5C72E0E70F}"/>
              </a:ext>
            </a:extLst>
          </p:cNvPr>
          <p:cNvCxnSpPr/>
          <p:nvPr/>
        </p:nvCxnSpPr>
        <p:spPr>
          <a:xfrm flipV="1">
            <a:off x="2123728" y="2492896"/>
            <a:ext cx="0" cy="2664296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5152B9E9-7FEC-1943-8C69-9D07FCE3C7E4}"/>
              </a:ext>
            </a:extLst>
          </p:cNvPr>
          <p:cNvCxnSpPr/>
          <p:nvPr/>
        </p:nvCxnSpPr>
        <p:spPr>
          <a:xfrm>
            <a:off x="2123728" y="5157192"/>
            <a:ext cx="4707180" cy="0"/>
          </a:xfrm>
          <a:prstGeom prst="straightConnector1">
            <a:avLst/>
          </a:prstGeom>
          <a:ln w="222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95DC2E8B-1E67-6B41-9948-FFF659FA1D39}"/>
              </a:ext>
            </a:extLst>
          </p:cNvPr>
          <p:cNvSpPr txBox="1"/>
          <p:nvPr/>
        </p:nvSpPr>
        <p:spPr>
          <a:xfrm rot="16200000">
            <a:off x="938901" y="3648072"/>
            <a:ext cx="16369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Spannung [µV]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CED16E1-687F-234A-9A0E-0E44F21ED130}"/>
              </a:ext>
            </a:extLst>
          </p:cNvPr>
          <p:cNvSpPr txBox="1"/>
          <p:nvPr/>
        </p:nvSpPr>
        <p:spPr>
          <a:xfrm>
            <a:off x="3966601" y="5344824"/>
            <a:ext cx="102143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Zeit [</a:t>
            </a:r>
            <a:r>
              <a:rPr lang="de-DE" dirty="0" err="1"/>
              <a:t>ms</a:t>
            </a:r>
            <a:r>
              <a:rPr lang="de-DE" dirty="0"/>
              <a:t>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A3D72A-A675-0C46-8934-67C3594BB158}"/>
              </a:ext>
            </a:extLst>
          </p:cNvPr>
          <p:cNvSpPr txBox="1"/>
          <p:nvPr/>
        </p:nvSpPr>
        <p:spPr>
          <a:xfrm>
            <a:off x="2128522" y="2492895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Fp1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5B600DE-5F1F-A544-A775-9EACF0A865E6}"/>
              </a:ext>
            </a:extLst>
          </p:cNvPr>
          <p:cNvSpPr txBox="1"/>
          <p:nvPr/>
        </p:nvSpPr>
        <p:spPr>
          <a:xfrm>
            <a:off x="2128522" y="2852652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Fp2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2358B2F-22BB-774C-B844-8F42A0096680}"/>
              </a:ext>
            </a:extLst>
          </p:cNvPr>
          <p:cNvSpPr txBox="1"/>
          <p:nvPr/>
        </p:nvSpPr>
        <p:spPr>
          <a:xfrm>
            <a:off x="2171002" y="3212409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F7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B0DC00-2C51-8C46-9272-D27408778BCB}"/>
              </a:ext>
            </a:extLst>
          </p:cNvPr>
          <p:cNvSpPr txBox="1"/>
          <p:nvPr/>
        </p:nvSpPr>
        <p:spPr>
          <a:xfrm>
            <a:off x="2171002" y="3572166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F3</a:t>
            </a:r>
            <a:endParaRPr lang="de-DE" sz="12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89C88E1-D86F-534A-B45B-BD2F05D9DFF1}"/>
              </a:ext>
            </a:extLst>
          </p:cNvPr>
          <p:cNvSpPr txBox="1"/>
          <p:nvPr/>
        </p:nvSpPr>
        <p:spPr>
          <a:xfrm>
            <a:off x="2175009" y="3931923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Fz</a:t>
            </a:r>
            <a:endParaRPr lang="de-DE" sz="1200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1CF3805-7694-9440-8D2B-9F45A93E55AE}"/>
              </a:ext>
            </a:extLst>
          </p:cNvPr>
          <p:cNvSpPr txBox="1"/>
          <p:nvPr/>
        </p:nvSpPr>
        <p:spPr>
          <a:xfrm>
            <a:off x="2171002" y="4291680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91524AE-28C8-794E-A165-66E5511F0D93}"/>
              </a:ext>
            </a:extLst>
          </p:cNvPr>
          <p:cNvSpPr txBox="1"/>
          <p:nvPr/>
        </p:nvSpPr>
        <p:spPr>
          <a:xfrm>
            <a:off x="2171002" y="4651438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F8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F98C951-1EAC-A849-86F5-9B2613478954}"/>
              </a:ext>
            </a:extLst>
          </p:cNvPr>
          <p:cNvSpPr txBox="1"/>
          <p:nvPr/>
        </p:nvSpPr>
        <p:spPr>
          <a:xfrm rot="5400000">
            <a:off x="2247999" y="484941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200"/>
              <a:t>…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0277995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044EA6-43FB-8047-B826-C4584CFA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wird gemessen?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523F6AF-7A83-A843-BCA5-7DBBB60079C7}"/>
              </a:ext>
            </a:extLst>
          </p:cNvPr>
          <p:cNvSpPr txBox="1">
            <a:spLocks/>
          </p:cNvSpPr>
          <p:nvPr/>
        </p:nvSpPr>
        <p:spPr bwMode="auto">
          <a:xfrm>
            <a:off x="1052513" y="2357438"/>
            <a:ext cx="73437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indent="-3540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PingFangSC-Regular" charset="-122"/>
              <a:buChar char="－"/>
            </a:pPr>
            <a:r>
              <a:rPr lang="de-DE"/>
              <a:t>Neuron = Generator elektrische Spannung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/>
              <a:t>EEG misst: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/>
              <a:t>Postsynaptische Aktivität von Zellverbänden (ca. 10‘000 synchron aktive Neuronen)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/>
              <a:t>Potentialunterschiede an der Kopfhaut von (primär) apikal ausgerichteten Neuronen (Pyramidenzellen) im Cortex (→ Dipol)</a:t>
            </a:r>
          </a:p>
          <a:p>
            <a:endParaRPr lang="de-DE" dirty="0"/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55D33047-7404-0B40-9547-6D3589F3D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4365104"/>
            <a:ext cx="3744416" cy="227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43522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AA39F-82FD-4E40-ADE2-D7D3093B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Neuronaler Dipol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F81100C9-E537-BF43-90CE-83005295EEB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2828"/>
            <a:ext cx="2519362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2">
            <a:extLst>
              <a:ext uri="{FF2B5EF4-FFF2-40B4-BE49-F238E27FC236}">
                <a16:creationId xmlns:a16="http://schemas.microsoft.com/office/drawing/2014/main" id="{FA9CA279-7EEA-B745-B855-79579B458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90298"/>
            <a:ext cx="1430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000" dirty="0">
                <a:cs typeface="Arial Unicode MS" charset="0"/>
              </a:rPr>
              <a:t>Aus Hagemann. D, 1999</a:t>
            </a:r>
            <a:r>
              <a:rPr lang="de-DE" sz="1000" dirty="0"/>
              <a:t> 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9814A109-63A3-B546-9B24-1D2DBAFC3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513" y="2357438"/>
            <a:ext cx="7343775" cy="3887787"/>
          </a:xfrm>
        </p:spPr>
        <p:txBody>
          <a:bodyPr/>
          <a:lstStyle/>
          <a:p>
            <a:r>
              <a:rPr lang="de-DE" dirty="0"/>
              <a:t>Mechanismen postsynaptischer Potentialveränderungen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676177B-B42F-E944-ABAC-9D6CA3F5506E}"/>
              </a:ext>
            </a:extLst>
          </p:cNvPr>
          <p:cNvSpPr txBox="1"/>
          <p:nvPr/>
        </p:nvSpPr>
        <p:spPr>
          <a:xfrm>
            <a:off x="3994497" y="3069311"/>
            <a:ext cx="369607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Ruhemembranpotential:</a:t>
            </a:r>
          </a:p>
          <a:p>
            <a:endParaRPr lang="de-DE" dirty="0"/>
          </a:p>
          <a:p>
            <a:r>
              <a:rPr lang="de-DE" dirty="0" err="1"/>
              <a:t>Gleichmässige</a:t>
            </a:r>
            <a:r>
              <a:rPr lang="de-DE" dirty="0"/>
              <a:t> Verteilung der Ionen </a:t>
            </a:r>
          </a:p>
          <a:p>
            <a:r>
              <a:rPr lang="de-DE" dirty="0"/>
              <a:t>über die Membranoberfläche</a:t>
            </a:r>
          </a:p>
        </p:txBody>
      </p:sp>
    </p:spTree>
    <p:extLst>
      <p:ext uri="{BB962C8B-B14F-4D97-AF65-F5344CB8AC3E}">
        <p14:creationId xmlns:p14="http://schemas.microsoft.com/office/powerpoint/2010/main" val="2421396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AA39F-82FD-4E40-ADE2-D7D3093B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Neuronaler Dipol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6A790744-497A-D84F-8341-F76AAA2648F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492375"/>
            <a:ext cx="2519362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6D8E1F5-68BA-814C-BE32-D0BE8738EB21}"/>
              </a:ext>
            </a:extLst>
          </p:cNvPr>
          <p:cNvSpPr txBox="1"/>
          <p:nvPr/>
        </p:nvSpPr>
        <p:spPr>
          <a:xfrm>
            <a:off x="4067944" y="2492375"/>
            <a:ext cx="461223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Aktivität einer </a:t>
            </a:r>
            <a:r>
              <a:rPr lang="de-DE" b="1" dirty="0" err="1"/>
              <a:t>exzitatorisch</a:t>
            </a:r>
            <a:r>
              <a:rPr lang="de-DE" dirty="0" err="1"/>
              <a:t>en</a:t>
            </a:r>
            <a:r>
              <a:rPr lang="de-DE" dirty="0"/>
              <a:t> Synapse am </a:t>
            </a:r>
          </a:p>
          <a:p>
            <a:pPr algn="ctr"/>
            <a:r>
              <a:rPr lang="de-DE" dirty="0"/>
              <a:t>Dendriten öffnet </a:t>
            </a:r>
            <a:r>
              <a:rPr lang="de-DE" dirty="0" err="1"/>
              <a:t>Na</a:t>
            </a:r>
            <a:r>
              <a:rPr lang="de-DE" baseline="30000" dirty="0" err="1"/>
              <a:t>+</a:t>
            </a:r>
            <a:r>
              <a:rPr lang="de-DE" baseline="-25000" dirty="0" err="1"/>
              <a:t>v</a:t>
            </a:r>
            <a:r>
              <a:rPr lang="de-DE" dirty="0" err="1"/>
              <a:t>-Kanäle</a:t>
            </a:r>
            <a:r>
              <a:rPr lang="de-DE" dirty="0"/>
              <a:t> 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↓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 lokale intrazelluläre Depolarisation und extrazelluläre „Negativität“</a:t>
            </a:r>
            <a:endParaRPr lang="de-DE" baseline="-25000" dirty="0"/>
          </a:p>
        </p:txBody>
      </p:sp>
      <p:sp>
        <p:nvSpPr>
          <p:cNvPr id="6" name="Gewitterblitz 5">
            <a:extLst>
              <a:ext uri="{FF2B5EF4-FFF2-40B4-BE49-F238E27FC236}">
                <a16:creationId xmlns:a16="http://schemas.microsoft.com/office/drawing/2014/main" id="{D4B6802F-42AD-9B47-9D19-27FB39D80BE0}"/>
              </a:ext>
            </a:extLst>
          </p:cNvPr>
          <p:cNvSpPr/>
          <p:nvPr/>
        </p:nvSpPr>
        <p:spPr>
          <a:xfrm rot="1477971">
            <a:off x="1619371" y="2402994"/>
            <a:ext cx="714375" cy="500063"/>
          </a:xfrm>
          <a:prstGeom prst="lightningBolt">
            <a:avLst/>
          </a:prstGeom>
          <a:solidFill>
            <a:schemeClr val="bg1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de-CH">
              <a:solidFill>
                <a:srgbClr val="FFFFFF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C0F3270-B532-0946-8B96-971452956315}"/>
              </a:ext>
            </a:extLst>
          </p:cNvPr>
          <p:cNvSpPr txBox="1"/>
          <p:nvPr/>
        </p:nvSpPr>
        <p:spPr>
          <a:xfrm>
            <a:off x="1547662" y="2018943"/>
            <a:ext cx="66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/>
              <a:t>EPSP</a:t>
            </a:r>
          </a:p>
        </p:txBody>
      </p:sp>
      <p:sp>
        <p:nvSpPr>
          <p:cNvPr id="8" name="Text Box 12">
            <a:extLst>
              <a:ext uri="{FF2B5EF4-FFF2-40B4-BE49-F238E27FC236}">
                <a16:creationId xmlns:a16="http://schemas.microsoft.com/office/drawing/2014/main" id="{9A69E677-FBE5-CB4F-9239-AC349A44A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90298"/>
            <a:ext cx="1430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000" dirty="0">
                <a:cs typeface="Arial Unicode MS" charset="0"/>
              </a:rPr>
              <a:t>Aus Hagemann. D, 1999</a:t>
            </a:r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2559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7AA39F-82FD-4E40-ADE2-D7D3093B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Neuronaler Dipol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78AD8FBE-1D09-FA4B-B562-27927D97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024" y="2438708"/>
            <a:ext cx="3455864" cy="3654117"/>
          </a:xfrm>
        </p:spPr>
        <p:txBody>
          <a:bodyPr/>
          <a:lstStyle/>
          <a:p>
            <a:pPr algn="ctr"/>
            <a:r>
              <a:rPr lang="de-DE" dirty="0"/>
              <a:t>Aufgrund der lokalen „Negativität“ am Dendrit, ist der </a:t>
            </a:r>
            <a:r>
              <a:rPr lang="de-DE" dirty="0" err="1"/>
              <a:t>Extrazellulärraum</a:t>
            </a:r>
            <a:r>
              <a:rPr lang="de-DE" dirty="0"/>
              <a:t> des Somas </a:t>
            </a:r>
            <a:r>
              <a:rPr lang="de-DE" dirty="0" err="1"/>
              <a:t>verhältnismässig</a:t>
            </a:r>
            <a:r>
              <a:rPr lang="de-DE" dirty="0"/>
              <a:t> „positiv“ geladen</a:t>
            </a:r>
          </a:p>
          <a:p>
            <a:pPr algn="ctr"/>
            <a:endParaRPr lang="de-DE" dirty="0"/>
          </a:p>
          <a:p>
            <a:pPr algn="ctr"/>
            <a:r>
              <a:rPr lang="de-DE" dirty="0"/>
              <a:t>↓</a:t>
            </a:r>
          </a:p>
          <a:p>
            <a:pPr algn="ctr"/>
            <a:endParaRPr lang="de-DE" dirty="0"/>
          </a:p>
          <a:p>
            <a:pPr algn="ctr"/>
            <a:r>
              <a:rPr lang="de-DE" b="1" dirty="0"/>
              <a:t>Das Neuron wird zu einem Dipol und es entsteht ein elektrisches Feld</a:t>
            </a: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4F5B2676-8F34-1B4E-96D6-3C30216CF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34" y="2438708"/>
            <a:ext cx="3816350" cy="353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2">
            <a:extLst>
              <a:ext uri="{FF2B5EF4-FFF2-40B4-BE49-F238E27FC236}">
                <a16:creationId xmlns:a16="http://schemas.microsoft.com/office/drawing/2014/main" id="{782EBB2A-82CE-494D-8577-B4A6C536E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90298"/>
            <a:ext cx="1430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000" dirty="0">
                <a:cs typeface="Arial Unicode MS" charset="0"/>
              </a:rPr>
              <a:t>Aus Hagemann. D, 1999</a:t>
            </a:r>
            <a:r>
              <a:rPr lang="de-DE" sz="1000" dirty="0"/>
              <a:t>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4AC301-A0C1-3F45-BACE-81CA55765437}"/>
              </a:ext>
            </a:extLst>
          </p:cNvPr>
          <p:cNvSpPr/>
          <p:nvPr/>
        </p:nvSpPr>
        <p:spPr bwMode="auto">
          <a:xfrm>
            <a:off x="2232000" y="2348880"/>
            <a:ext cx="432048" cy="433214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40D3BB-E6F7-074F-B0B8-4BC72397137F}"/>
              </a:ext>
            </a:extLst>
          </p:cNvPr>
          <p:cNvSpPr/>
          <p:nvPr/>
        </p:nvSpPr>
        <p:spPr bwMode="auto">
          <a:xfrm>
            <a:off x="864000" y="5301208"/>
            <a:ext cx="432048" cy="43321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01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99A365-A02D-1D4B-81FF-7862076D3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Entstehung der Oberflächenpotentialverteilung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48031FE-457F-A44E-8527-1769A7E3D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144" y="2259605"/>
            <a:ext cx="2736304" cy="3838088"/>
          </a:xfrm>
        </p:spPr>
        <p:txBody>
          <a:bodyPr/>
          <a:lstStyle/>
          <a:p>
            <a:r>
              <a:rPr lang="de-DE" dirty="0"/>
              <a:t>Das elektrische Feld breitet sich bis zur Kopfoberfläche aus und wird mit den einzelnen Elektroden erfasst.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D65D051-B5C4-9F49-BA2D-CD8155274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8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2275765"/>
            <a:ext cx="5004979" cy="38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F6B7C2B-EDAC-B343-9D73-EFABF5A241AF}"/>
              </a:ext>
            </a:extLst>
          </p:cNvPr>
          <p:cNvSpPr/>
          <p:nvPr/>
        </p:nvSpPr>
        <p:spPr bwMode="auto">
          <a:xfrm>
            <a:off x="3294000" y="2564904"/>
            <a:ext cx="432048" cy="433214"/>
          </a:xfrm>
          <a:prstGeom prst="ellipse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136ECA-2E1F-F844-B3F1-F881B4B053FE}"/>
              </a:ext>
            </a:extLst>
          </p:cNvPr>
          <p:cNvSpPr/>
          <p:nvPr/>
        </p:nvSpPr>
        <p:spPr bwMode="auto">
          <a:xfrm>
            <a:off x="1962000" y="5373216"/>
            <a:ext cx="432048" cy="43321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89A6EA-CB06-9F44-9ABE-61318332F442}"/>
              </a:ext>
            </a:extLst>
          </p:cNvPr>
          <p:cNvSpPr/>
          <p:nvPr/>
        </p:nvSpPr>
        <p:spPr bwMode="auto">
          <a:xfrm>
            <a:off x="1835696" y="2564904"/>
            <a:ext cx="432048" cy="43321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9745231-42CC-164A-AF7B-542E4B01A4B6}"/>
              </a:ext>
            </a:extLst>
          </p:cNvPr>
          <p:cNvSpPr/>
          <p:nvPr/>
        </p:nvSpPr>
        <p:spPr bwMode="auto">
          <a:xfrm>
            <a:off x="4714170" y="2528969"/>
            <a:ext cx="432048" cy="43321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855D7AD-EAB4-AA47-AE67-7124CB7992B4}"/>
              </a:ext>
            </a:extLst>
          </p:cNvPr>
          <p:cNvSpPr/>
          <p:nvPr/>
        </p:nvSpPr>
        <p:spPr bwMode="auto">
          <a:xfrm>
            <a:off x="4572000" y="5408257"/>
            <a:ext cx="432048" cy="43321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Box 12">
            <a:extLst>
              <a:ext uri="{FF2B5EF4-FFF2-40B4-BE49-F238E27FC236}">
                <a16:creationId xmlns:a16="http://schemas.microsoft.com/office/drawing/2014/main" id="{E5A78D37-41D6-CD47-8A47-3F01DDB70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90298"/>
            <a:ext cx="14307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000" dirty="0">
                <a:cs typeface="Arial Unicode MS" charset="0"/>
              </a:rPr>
              <a:t>Aus Hagemann. D, 1999</a:t>
            </a:r>
            <a:r>
              <a:rPr lang="de-DE" sz="1000" dirty="0"/>
              <a:t> 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9DC6683-B793-E94D-A3B7-279D83B4ED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12" y="1740823"/>
            <a:ext cx="732363" cy="45300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84C05AF-1D09-4344-A6AE-2171E444E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45" y="1740823"/>
            <a:ext cx="653618" cy="38654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5A4928F-DAC3-D041-89A4-63AB83DDF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650" y="1740823"/>
            <a:ext cx="653618" cy="38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1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DEBDD4-1AF6-534E-A756-8A7CBDE60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Entstehung der Oberflächenpotentialverteilung</a:t>
            </a:r>
          </a:p>
        </p:txBody>
      </p:sp>
      <p:pic>
        <p:nvPicPr>
          <p:cNvPr id="4" name="Bild 3">
            <a:extLst>
              <a:ext uri="{FF2B5EF4-FFF2-40B4-BE49-F238E27FC236}">
                <a16:creationId xmlns:a16="http://schemas.microsoft.com/office/drawing/2014/main" id="{D8BCBCEA-30A5-EC4B-8585-F97EAD09E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060848"/>
            <a:ext cx="5486400" cy="3263900"/>
          </a:xfrm>
          <a:prstGeom prst="rect">
            <a:avLst/>
          </a:prstGeom>
        </p:spPr>
      </p:pic>
      <p:sp>
        <p:nvSpPr>
          <p:cNvPr id="5" name="Text Box 12">
            <a:extLst>
              <a:ext uri="{FF2B5EF4-FFF2-40B4-BE49-F238E27FC236}">
                <a16:creationId xmlns:a16="http://schemas.microsoft.com/office/drawing/2014/main" id="{6CE6241C-F84C-4046-A691-2893498B1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779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000">
                <a:cs typeface="Arial Unicode MS" charset="0"/>
              </a:rPr>
              <a:t>Michel et al., (2009) </a:t>
            </a:r>
            <a:r>
              <a:rPr lang="de-DE" sz="1000" dirty="0" err="1">
                <a:cs typeface="Arial Unicode MS" charset="0"/>
              </a:rPr>
              <a:t>Electrical</a:t>
            </a:r>
            <a:r>
              <a:rPr lang="de-DE" sz="1000" dirty="0">
                <a:cs typeface="Arial Unicode MS" charset="0"/>
              </a:rPr>
              <a:t> Neuroimaging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358221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4732A-554D-2746-908D-DED23335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Neuronale Generatoren des EEGs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199796BE-B128-CA4A-A88E-B526E6043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2205038"/>
            <a:ext cx="7343775" cy="3887787"/>
          </a:xfrm>
        </p:spPr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Hauptsächlich graue Substanz im Neocortex (10.000 - 50.000 synchron aktive Pyramidenzellen = „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action</a:t>
            </a:r>
            <a:r>
              <a:rPr lang="de-DE" dirty="0"/>
              <a:t>“)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Intrakraniale Aufnahmen zeigen, dass gemessene Spikeamplituden</a:t>
            </a:r>
            <a:br>
              <a:rPr lang="de-DE" dirty="0"/>
            </a:br>
            <a:r>
              <a:rPr lang="de-DE" dirty="0"/>
              <a:t>(&lt; 60 µV) auf 1/10 abfallen </a:t>
            </a:r>
            <a:r>
              <a:rPr lang="de-DE" dirty="0" err="1"/>
              <a:t>ausserhalb</a:t>
            </a:r>
            <a:r>
              <a:rPr lang="de-DE" dirty="0"/>
              <a:t> eines 50µm Radius (Schädeloberfläche ist min. 2 cm entfernt) → subkortikale Strukturen haben einen geringeren Anteil im EEG-Signal</a:t>
            </a:r>
          </a:p>
        </p:txBody>
      </p:sp>
      <p:grpSp>
        <p:nvGrpSpPr>
          <p:cNvPr id="5" name="Gruppierung 17">
            <a:extLst>
              <a:ext uri="{FF2B5EF4-FFF2-40B4-BE49-F238E27FC236}">
                <a16:creationId xmlns:a16="http://schemas.microsoft.com/office/drawing/2014/main" id="{2441B5F9-5120-1949-88F3-7F5E477A07E6}"/>
              </a:ext>
            </a:extLst>
          </p:cNvPr>
          <p:cNvGrpSpPr/>
          <p:nvPr/>
        </p:nvGrpSpPr>
        <p:grpSpPr>
          <a:xfrm>
            <a:off x="900113" y="4231910"/>
            <a:ext cx="6848876" cy="1860915"/>
            <a:chOff x="788006" y="4586050"/>
            <a:chExt cx="6848876" cy="1860915"/>
          </a:xfrm>
        </p:grpSpPr>
        <p:pic>
          <p:nvPicPr>
            <p:cNvPr id="6" name="Bild 5">
              <a:extLst>
                <a:ext uri="{FF2B5EF4-FFF2-40B4-BE49-F238E27FC236}">
                  <a16:creationId xmlns:a16="http://schemas.microsoft.com/office/drawing/2014/main" id="{37E433B7-18A2-4C46-992F-7B96473C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06" y="4611529"/>
              <a:ext cx="4876800" cy="1384300"/>
            </a:xfrm>
            <a:prstGeom prst="rect">
              <a:avLst/>
            </a:prstGeom>
          </p:spPr>
        </p:pic>
        <p:pic>
          <p:nvPicPr>
            <p:cNvPr id="7" name="Bild 6">
              <a:extLst>
                <a:ext uri="{FF2B5EF4-FFF2-40B4-BE49-F238E27FC236}">
                  <a16:creationId xmlns:a16="http://schemas.microsoft.com/office/drawing/2014/main" id="{4A69F8E8-9B77-1346-A379-B31C4FB3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400" y="4766070"/>
              <a:ext cx="1292370" cy="1223312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0C1B12A-367E-274F-9D2A-6A175D85A618}"/>
                </a:ext>
              </a:extLst>
            </p:cNvPr>
            <p:cNvSpPr/>
            <p:nvPr/>
          </p:nvSpPr>
          <p:spPr bwMode="auto">
            <a:xfrm>
              <a:off x="6326400" y="4586050"/>
              <a:ext cx="216024" cy="36004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8D40DAD-7B20-034B-8C74-4D02D3077D63}"/>
                </a:ext>
              </a:extLst>
            </p:cNvPr>
            <p:cNvSpPr txBox="1"/>
            <p:nvPr/>
          </p:nvSpPr>
          <p:spPr>
            <a:xfrm>
              <a:off x="5750705" y="5200755"/>
              <a:ext cx="46358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 →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A90B20C-CB59-354B-8241-69F5C0A094B1}"/>
                </a:ext>
              </a:extLst>
            </p:cNvPr>
            <p:cNvSpPr txBox="1"/>
            <p:nvPr/>
          </p:nvSpPr>
          <p:spPr>
            <a:xfrm>
              <a:off x="1043608" y="5994062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Quelle 1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39561D7-345E-F542-BB92-22CCFF13A6A2}"/>
                </a:ext>
              </a:extLst>
            </p:cNvPr>
            <p:cNvSpPr txBox="1"/>
            <p:nvPr/>
          </p:nvSpPr>
          <p:spPr>
            <a:xfrm>
              <a:off x="2333148" y="5994062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/>
                <a:t>Quelle 2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786A066F-C129-7D49-B908-CA0D0A761959}"/>
                </a:ext>
              </a:extLst>
            </p:cNvPr>
            <p:cNvSpPr txBox="1"/>
            <p:nvPr/>
          </p:nvSpPr>
          <p:spPr>
            <a:xfrm>
              <a:off x="3491880" y="5994062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/>
                <a:t>Quelle 3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6AE958B-0207-5048-964F-FCDA2B77C2B1}"/>
                </a:ext>
              </a:extLst>
            </p:cNvPr>
            <p:cNvSpPr txBox="1"/>
            <p:nvPr/>
          </p:nvSpPr>
          <p:spPr>
            <a:xfrm>
              <a:off x="4709152" y="5994062"/>
              <a:ext cx="7553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/>
                <a:t>Quelle 4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242FF87C-5385-074B-A462-6CE45E3756AD}"/>
                </a:ext>
              </a:extLst>
            </p:cNvPr>
            <p:cNvSpPr txBox="1"/>
            <p:nvPr/>
          </p:nvSpPr>
          <p:spPr>
            <a:xfrm>
              <a:off x="6267596" y="5985300"/>
              <a:ext cx="1369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200"/>
                <a:t>gemessene</a:t>
              </a:r>
            </a:p>
            <a:p>
              <a:pPr algn="ctr"/>
              <a:r>
                <a:rPr lang="de-DE" sz="1200" dirty="0"/>
                <a:t>Potentialfeldkarte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62D00816-72AD-7F44-98FA-B154E6C6CBD5}"/>
                </a:ext>
              </a:extLst>
            </p:cNvPr>
            <p:cNvSpPr txBox="1"/>
            <p:nvPr/>
          </p:nvSpPr>
          <p:spPr>
            <a:xfrm>
              <a:off x="1905175" y="601481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/>
                <a:t>+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4AF0541-AEEF-E444-B17B-F49F1B19D1FB}"/>
                </a:ext>
              </a:extLst>
            </p:cNvPr>
            <p:cNvSpPr txBox="1"/>
            <p:nvPr/>
          </p:nvSpPr>
          <p:spPr>
            <a:xfrm>
              <a:off x="3169946" y="601481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/>
                <a:t>+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FEB5DE5-D2C0-824B-AE2B-3E59F49072D3}"/>
                </a:ext>
              </a:extLst>
            </p:cNvPr>
            <p:cNvSpPr txBox="1"/>
            <p:nvPr/>
          </p:nvSpPr>
          <p:spPr>
            <a:xfrm>
              <a:off x="4371389" y="6014814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/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67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84019D-7745-C344-8724-5F00ED25D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Pyramidenzelle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83472FB-1C21-1240-989D-21E8E8CC6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43" y="2205038"/>
            <a:ext cx="3129914" cy="3887787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DE78712C-502C-BF47-A1F7-5498A7F1AED7}"/>
              </a:ext>
            </a:extLst>
          </p:cNvPr>
          <p:cNvSpPr/>
          <p:nvPr/>
        </p:nvSpPr>
        <p:spPr>
          <a:xfrm>
            <a:off x="0" y="6642556"/>
            <a:ext cx="84693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Purves et al. (</a:t>
            </a:r>
            <a:r>
              <a:rPr lang="is-IS" sz="800" dirty="0"/>
              <a:t>2008</a:t>
            </a:r>
            <a:r>
              <a:rPr lang="en-US" sz="800" dirty="0"/>
              <a:t>) Neuroscience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1056824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AE6BA9-1D8C-8C4B-A11F-0B1DD8EC7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Topografische Karten – Potentialfeldkarten </a:t>
            </a:r>
          </a:p>
        </p:txBody>
      </p:sp>
      <p:grpSp>
        <p:nvGrpSpPr>
          <p:cNvPr id="18" name="Gruppierung 3">
            <a:extLst>
              <a:ext uri="{FF2B5EF4-FFF2-40B4-BE49-F238E27FC236}">
                <a16:creationId xmlns:a16="http://schemas.microsoft.com/office/drawing/2014/main" id="{67399E63-5FBF-EB49-91AC-908E713163ED}"/>
              </a:ext>
            </a:extLst>
          </p:cNvPr>
          <p:cNvGrpSpPr/>
          <p:nvPr/>
        </p:nvGrpSpPr>
        <p:grpSpPr>
          <a:xfrm>
            <a:off x="-968890" y="2060848"/>
            <a:ext cx="7989162" cy="3906203"/>
            <a:chOff x="-333695" y="1485011"/>
            <a:chExt cx="7989162" cy="3906203"/>
          </a:xfrm>
        </p:grpSpPr>
        <p:grpSp>
          <p:nvGrpSpPr>
            <p:cNvPr id="19" name="Gruppierung 4">
              <a:extLst>
                <a:ext uri="{FF2B5EF4-FFF2-40B4-BE49-F238E27FC236}">
                  <a16:creationId xmlns:a16="http://schemas.microsoft.com/office/drawing/2014/main" id="{2DAE2800-3384-9C4D-9A91-0E09E26170A3}"/>
                </a:ext>
              </a:extLst>
            </p:cNvPr>
            <p:cNvGrpSpPr/>
            <p:nvPr/>
          </p:nvGrpSpPr>
          <p:grpSpPr>
            <a:xfrm>
              <a:off x="-333695" y="1485011"/>
              <a:ext cx="7989162" cy="3906203"/>
              <a:chOff x="-333695" y="1485011"/>
              <a:chExt cx="7989162" cy="3906203"/>
            </a:xfrm>
          </p:grpSpPr>
          <p:grpSp>
            <p:nvGrpSpPr>
              <p:cNvPr id="21" name="Gruppierung 6">
                <a:extLst>
                  <a:ext uri="{FF2B5EF4-FFF2-40B4-BE49-F238E27FC236}">
                    <a16:creationId xmlns:a16="http://schemas.microsoft.com/office/drawing/2014/main" id="{D59B32B9-35DC-5140-A5DC-4CB3331D5D31}"/>
                  </a:ext>
                </a:extLst>
              </p:cNvPr>
              <p:cNvGrpSpPr/>
              <p:nvPr/>
            </p:nvGrpSpPr>
            <p:grpSpPr>
              <a:xfrm>
                <a:off x="-333695" y="1485011"/>
                <a:ext cx="7989162" cy="3906203"/>
                <a:chOff x="-333695" y="2033811"/>
                <a:chExt cx="7989162" cy="3906203"/>
              </a:xfrm>
            </p:grpSpPr>
            <p:pic>
              <p:nvPicPr>
                <p:cNvPr id="24" name="Bild 9" descr="Bildschirmfoto 2015-09-20 um 17.34.26.png">
                  <a:extLst>
                    <a:ext uri="{FF2B5EF4-FFF2-40B4-BE49-F238E27FC236}">
                      <a16:creationId xmlns:a16="http://schemas.microsoft.com/office/drawing/2014/main" id="{550157DC-8AD7-5E4B-B055-216F9203B2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33695" y="2033811"/>
                  <a:ext cx="7684786" cy="3247093"/>
                </a:xfrm>
                <a:prstGeom prst="rect">
                  <a:avLst/>
                </a:prstGeom>
              </p:spPr>
            </p:pic>
            <p:sp>
              <p:nvSpPr>
                <p:cNvPr id="25" name="Textfeld 24">
                  <a:extLst>
                    <a:ext uri="{FF2B5EF4-FFF2-40B4-BE49-F238E27FC236}">
                      <a16:creationId xmlns:a16="http://schemas.microsoft.com/office/drawing/2014/main" id="{BAF3D38B-845B-9341-B0CC-814E2D879D20}"/>
                    </a:ext>
                  </a:extLst>
                </p:cNvPr>
                <p:cNvSpPr txBox="1"/>
                <p:nvPr/>
              </p:nvSpPr>
              <p:spPr>
                <a:xfrm>
                  <a:off x="7227145" y="3614187"/>
                  <a:ext cx="42832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600" dirty="0"/>
                    <a:t>µV</a:t>
                  </a:r>
                </a:p>
              </p:txBody>
            </p:sp>
            <p:sp>
              <p:nvSpPr>
                <p:cNvPr id="26" name="Textfeld 25">
                  <a:extLst>
                    <a:ext uri="{FF2B5EF4-FFF2-40B4-BE49-F238E27FC236}">
                      <a16:creationId xmlns:a16="http://schemas.microsoft.com/office/drawing/2014/main" id="{E832E49C-C625-8A40-9BB9-76178620686B}"/>
                    </a:ext>
                  </a:extLst>
                </p:cNvPr>
                <p:cNvSpPr txBox="1"/>
                <p:nvPr/>
              </p:nvSpPr>
              <p:spPr>
                <a:xfrm>
                  <a:off x="4100866" y="5632237"/>
                  <a:ext cx="151836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400" dirty="0" err="1"/>
                    <a:t>Isopotentiallinien</a:t>
                  </a:r>
                  <a:endParaRPr lang="de-DE" sz="1400" dirty="0"/>
                </a:p>
              </p:txBody>
            </p:sp>
            <p:cxnSp>
              <p:nvCxnSpPr>
                <p:cNvPr id="27" name="Gerade Verbindung mit Pfeil 26">
                  <a:extLst>
                    <a:ext uri="{FF2B5EF4-FFF2-40B4-BE49-F238E27FC236}">
                      <a16:creationId xmlns:a16="http://schemas.microsoft.com/office/drawing/2014/main" id="{71C0F758-1DD2-A648-A76F-53C56194BD35}"/>
                    </a:ext>
                  </a:extLst>
                </p:cNvPr>
                <p:cNvCxnSpPr/>
                <p:nvPr/>
              </p:nvCxnSpPr>
              <p:spPr>
                <a:xfrm flipV="1">
                  <a:off x="4860048" y="4607274"/>
                  <a:ext cx="325627" cy="102006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 Verbindung mit Pfeil 27">
                  <a:extLst>
                    <a:ext uri="{FF2B5EF4-FFF2-40B4-BE49-F238E27FC236}">
                      <a16:creationId xmlns:a16="http://schemas.microsoft.com/office/drawing/2014/main" id="{2D6BE6AC-1B4D-7245-9135-6383B067B144}"/>
                    </a:ext>
                  </a:extLst>
                </p:cNvPr>
                <p:cNvCxnSpPr/>
                <p:nvPr/>
              </p:nvCxnSpPr>
              <p:spPr>
                <a:xfrm flipV="1">
                  <a:off x="4860048" y="4753795"/>
                  <a:ext cx="478027" cy="87354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Gerade Verbindung mit Pfeil 28">
                  <a:extLst>
                    <a:ext uri="{FF2B5EF4-FFF2-40B4-BE49-F238E27FC236}">
                      <a16:creationId xmlns:a16="http://schemas.microsoft.com/office/drawing/2014/main" id="{EBDA067E-DFC0-9148-9BAD-5D02D85C5538}"/>
                    </a:ext>
                  </a:extLst>
                </p:cNvPr>
                <p:cNvCxnSpPr/>
                <p:nvPr/>
              </p:nvCxnSpPr>
              <p:spPr>
                <a:xfrm flipV="1">
                  <a:off x="4860048" y="4363072"/>
                  <a:ext cx="179095" cy="126426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 Verbindung mit Pfeil 29">
                  <a:extLst>
                    <a:ext uri="{FF2B5EF4-FFF2-40B4-BE49-F238E27FC236}">
                      <a16:creationId xmlns:a16="http://schemas.microsoft.com/office/drawing/2014/main" id="{A8FB10DC-3634-4A4D-9645-E910ED0F7D02}"/>
                    </a:ext>
                  </a:extLst>
                </p:cNvPr>
                <p:cNvCxnSpPr/>
                <p:nvPr/>
              </p:nvCxnSpPr>
              <p:spPr>
                <a:xfrm flipV="1">
                  <a:off x="4860048" y="4916596"/>
                  <a:ext cx="602409" cy="71074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826B0A2-90C4-B44D-A3B2-BADF30177E9C}"/>
                  </a:ext>
                </a:extLst>
              </p:cNvPr>
              <p:cNvSpPr/>
              <p:nvPr/>
            </p:nvSpPr>
            <p:spPr>
              <a:xfrm>
                <a:off x="602409" y="1485011"/>
                <a:ext cx="571168" cy="5220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0EC45065-B597-654F-8388-F7F8DB9A83DF}"/>
                  </a:ext>
                </a:extLst>
              </p:cNvPr>
              <p:cNvSpPr/>
              <p:nvPr/>
            </p:nvSpPr>
            <p:spPr>
              <a:xfrm>
                <a:off x="3415617" y="1512294"/>
                <a:ext cx="571168" cy="5220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B3D33C87-70E8-A94E-B7DF-F2D8FDAE1FA7}"/>
                </a:ext>
              </a:extLst>
            </p:cNvPr>
            <p:cNvSpPr/>
            <p:nvPr/>
          </p:nvSpPr>
          <p:spPr>
            <a:xfrm>
              <a:off x="-265413" y="1512294"/>
              <a:ext cx="3493242" cy="34848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31" name="Text Box 12">
            <a:extLst>
              <a:ext uri="{FF2B5EF4-FFF2-40B4-BE49-F238E27FC236}">
                <a16:creationId xmlns:a16="http://schemas.microsoft.com/office/drawing/2014/main" id="{30061723-D808-484E-987D-B4E77E71C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1779"/>
            <a:ext cx="249138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de-DE" sz="1000">
                <a:cs typeface="Arial Unicode MS" charset="0"/>
              </a:rPr>
              <a:t>Michel et al., (2009) </a:t>
            </a:r>
            <a:r>
              <a:rPr lang="de-DE" sz="1000" dirty="0" err="1">
                <a:cs typeface="Arial Unicode MS" charset="0"/>
              </a:rPr>
              <a:t>Electrical</a:t>
            </a:r>
            <a:r>
              <a:rPr lang="de-DE" sz="1000" dirty="0">
                <a:cs typeface="Arial Unicode MS" charset="0"/>
              </a:rPr>
              <a:t> Neuroimaging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03620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270159-C316-DB4B-98AD-FDC40960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EEG-Signal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6B6C16FB-6464-F44A-BA5C-62AAE4DDB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2205038"/>
            <a:ext cx="7343775" cy="3887787"/>
          </a:xfrm>
        </p:spPr>
        <p:txBody>
          <a:bodyPr/>
          <a:lstStyle/>
          <a:p>
            <a:r>
              <a:rPr lang="de-DE" dirty="0"/>
              <a:t>Überlagerung von Oszillation verschiedener Frequenzbereiche</a:t>
            </a:r>
          </a:p>
        </p:txBody>
      </p:sp>
      <p:pic>
        <p:nvPicPr>
          <p:cNvPr id="5" name="Bild 3">
            <a:extLst>
              <a:ext uri="{FF2B5EF4-FFF2-40B4-BE49-F238E27FC236}">
                <a16:creationId xmlns:a16="http://schemas.microsoft.com/office/drawing/2014/main" id="{B2179C64-8192-B94D-BF35-49A81B50A8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038552"/>
            <a:ext cx="2926780" cy="313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10AA87D5-1AC0-D041-BC3B-C47FB7770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386292"/>
            <a:ext cx="4571494" cy="2444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8D5228B-D621-064F-912D-6E89DA57F81C}"/>
              </a:ext>
            </a:extLst>
          </p:cNvPr>
          <p:cNvSpPr txBox="1"/>
          <p:nvPr/>
        </p:nvSpPr>
        <p:spPr>
          <a:xfrm>
            <a:off x="5085314" y="4437112"/>
            <a:ext cx="4635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→</a:t>
            </a:r>
          </a:p>
        </p:txBody>
      </p:sp>
    </p:spTree>
    <p:extLst>
      <p:ext uri="{BB962C8B-B14F-4D97-AF65-F5344CB8AC3E}">
        <p14:creationId xmlns:p14="http://schemas.microsoft.com/office/powerpoint/2010/main" val="361737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F7FCC6-8D67-D543-A884-6110CB27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Zusammenfassung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40CB4773-3C4E-994B-A8DA-7FB7D8A5E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113" y="2205038"/>
            <a:ext cx="7343775" cy="3887787"/>
          </a:xfrm>
        </p:spPr>
        <p:txBody>
          <a:bodyPr/>
          <a:lstStyle/>
          <a:p>
            <a:pPr algn="ctr"/>
            <a:r>
              <a:rPr lang="de-DE" dirty="0"/>
              <a:t>Nervenzellen verarbeiten Informationen in Form von elektrischen Signalen</a:t>
            </a:r>
          </a:p>
          <a:p>
            <a:pPr algn="ctr"/>
            <a:r>
              <a:rPr lang="de-DE" dirty="0"/>
              <a:t>↓</a:t>
            </a:r>
          </a:p>
          <a:p>
            <a:pPr algn="ctr"/>
            <a:r>
              <a:rPr lang="de-DE" dirty="0"/>
              <a:t>Potentialschwankungen entstehen (Ladungsunterschiede im Intra- und </a:t>
            </a:r>
            <a:r>
              <a:rPr lang="de-DE" dirty="0" err="1"/>
              <a:t>Extrazellulärraum</a:t>
            </a:r>
            <a:r>
              <a:rPr lang="de-DE" dirty="0"/>
              <a:t>) = postsynaptische Potentiale (extrazellulär)</a:t>
            </a:r>
          </a:p>
          <a:p>
            <a:pPr algn="ctr"/>
            <a:r>
              <a:rPr lang="de-DE" dirty="0"/>
              <a:t>↓</a:t>
            </a:r>
          </a:p>
          <a:p>
            <a:pPr algn="ctr"/>
            <a:r>
              <a:rPr lang="de-DE" dirty="0"/>
              <a:t>Hauptsächlich APs von synchron feuernden senkrecht zur Kopfoberfläche liegenden (radial) kortikalen Pyramidenzellen </a:t>
            </a:r>
          </a:p>
          <a:p>
            <a:pPr algn="ctr"/>
            <a:r>
              <a:rPr lang="de-DE" dirty="0"/>
              <a:t>↓</a:t>
            </a:r>
          </a:p>
          <a:p>
            <a:pPr algn="ctr"/>
            <a:r>
              <a:rPr lang="de-DE" dirty="0"/>
              <a:t>EEG misst Summe aller </a:t>
            </a:r>
            <a:r>
              <a:rPr lang="de-DE" dirty="0" err="1"/>
              <a:t>exzitatorischen</a:t>
            </a:r>
            <a:r>
              <a:rPr lang="de-DE" dirty="0"/>
              <a:t> und </a:t>
            </a:r>
            <a:r>
              <a:rPr lang="de-DE" dirty="0" err="1"/>
              <a:t>inhibitorischen</a:t>
            </a:r>
            <a:r>
              <a:rPr lang="de-DE" dirty="0"/>
              <a:t> postsynaptischen Potentiale</a:t>
            </a:r>
          </a:p>
        </p:txBody>
      </p:sp>
    </p:spTree>
    <p:extLst>
      <p:ext uri="{BB962C8B-B14F-4D97-AF65-F5344CB8AC3E}">
        <p14:creationId xmlns:p14="http://schemas.microsoft.com/office/powerpoint/2010/main" val="26902679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Literaturverzeichnis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en-US" sz="1400" dirty="0"/>
              <a:t>Michel, Koenig, Brandeis, </a:t>
            </a:r>
            <a:r>
              <a:rPr lang="en-US" sz="1400" dirty="0" err="1"/>
              <a:t>Gianotti</a:t>
            </a:r>
            <a:r>
              <a:rPr lang="en-US" sz="1400" dirty="0"/>
              <a:t>, </a:t>
            </a:r>
            <a:r>
              <a:rPr lang="en-US" sz="1400" dirty="0" err="1"/>
              <a:t>Wackermann</a:t>
            </a:r>
            <a:r>
              <a:rPr lang="en-US" sz="1400" dirty="0"/>
              <a:t>. Electrical neuroimaging (2009), Cambridge University Press, 1. </a:t>
            </a:r>
            <a:r>
              <a:rPr lang="en-US" sz="1400" dirty="0" err="1"/>
              <a:t>Auflage</a:t>
            </a:r>
            <a:endParaRPr lang="en-US" sz="1400" dirty="0"/>
          </a:p>
          <a:p>
            <a:pPr marL="285750" indent="-285750">
              <a:buFont typeface="PingFangSC-Regular" charset="-122"/>
              <a:buChar char="－"/>
            </a:pPr>
            <a:r>
              <a:rPr lang="en-US" sz="1400" dirty="0"/>
              <a:t>Pape, </a:t>
            </a:r>
            <a:r>
              <a:rPr lang="en-US" sz="1400" dirty="0" err="1"/>
              <a:t>Klinke</a:t>
            </a:r>
            <a:r>
              <a:rPr lang="en-US" sz="1400" dirty="0"/>
              <a:t>, </a:t>
            </a:r>
            <a:r>
              <a:rPr lang="en-US" sz="1400" dirty="0" err="1"/>
              <a:t>Silbernagel</a:t>
            </a:r>
            <a:r>
              <a:rPr lang="en-US" sz="1400" dirty="0"/>
              <a:t>. </a:t>
            </a:r>
            <a:r>
              <a:rPr lang="en-US" sz="1400" dirty="0" err="1"/>
              <a:t>Physiologie</a:t>
            </a:r>
            <a:r>
              <a:rPr lang="en-US" sz="1400" dirty="0"/>
              <a:t> (</a:t>
            </a:r>
            <a:r>
              <a:rPr lang="is-IS" sz="1400" dirty="0"/>
              <a:t>2005</a:t>
            </a:r>
            <a:r>
              <a:rPr lang="en-US" sz="1400" dirty="0"/>
              <a:t>), </a:t>
            </a:r>
            <a:r>
              <a:rPr lang="en-US" sz="1400" dirty="0" err="1"/>
              <a:t>Thieme</a:t>
            </a:r>
            <a:r>
              <a:rPr lang="en-US" sz="1400" dirty="0"/>
              <a:t>, 5. </a:t>
            </a:r>
            <a:r>
              <a:rPr lang="en-US" sz="1400" dirty="0" err="1"/>
              <a:t>Auflage</a:t>
            </a:r>
            <a:endParaRPr lang="en-US" sz="1400" dirty="0"/>
          </a:p>
          <a:p>
            <a:pPr marL="285750" indent="-285750">
              <a:buFont typeface="PingFangSC-Regular" charset="-122"/>
              <a:buChar char="－"/>
            </a:pPr>
            <a:r>
              <a:rPr lang="en-US" sz="1400" dirty="0"/>
              <a:t>Purves, Augustine, Fitzpatrick, Hall, </a:t>
            </a:r>
            <a:r>
              <a:rPr lang="en-US" sz="1400" dirty="0" err="1"/>
              <a:t>LaMantia</a:t>
            </a:r>
            <a:r>
              <a:rPr lang="en-US" sz="1400" dirty="0"/>
              <a:t>, McNamara, White. Neuroscience (2007), Palgrave Macmillan, 4. </a:t>
            </a:r>
            <a:r>
              <a:rPr lang="en-US" sz="1400" dirty="0" err="1"/>
              <a:t>Auflage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62091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C42D7FA-75E6-A44A-9CAD-C6C0CFAF4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3" y="1268413"/>
            <a:ext cx="7343775" cy="503237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Ruhemebranpotential</a:t>
            </a:r>
            <a:endParaRPr lang="de-DE" dirty="0"/>
          </a:p>
        </p:txBody>
      </p:sp>
      <p:pic>
        <p:nvPicPr>
          <p:cNvPr id="5" name="Inhaltsplatzhalter 3">
            <a:extLst>
              <a:ext uri="{FF2B5EF4-FFF2-40B4-BE49-F238E27FC236}">
                <a16:creationId xmlns:a16="http://schemas.microsoft.com/office/drawing/2014/main" id="{F16E2F20-A5DB-DC45-990D-3E56B0B87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732" y="2205038"/>
            <a:ext cx="7336537" cy="3887787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6FF4553E-2E84-064D-88E6-80F5CB1AF6EA}"/>
              </a:ext>
            </a:extLst>
          </p:cNvPr>
          <p:cNvSpPr/>
          <p:nvPr/>
        </p:nvSpPr>
        <p:spPr>
          <a:xfrm>
            <a:off x="-396552" y="6478838"/>
            <a:ext cx="590465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u="sng" dirty="0">
                <a:hlinkClick r:id="rId3"/>
              </a:rPr>
              <a:t>https://www.youtube.com/watch?v=lqq6lu3WouY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67041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5350A7-8455-3C45-BFDA-A0B7BC05E652}"/>
              </a:ext>
            </a:extLst>
          </p:cNvPr>
          <p:cNvSpPr txBox="1">
            <a:spLocks/>
          </p:cNvSpPr>
          <p:nvPr/>
        </p:nvSpPr>
        <p:spPr>
          <a:xfrm>
            <a:off x="900113" y="1268413"/>
            <a:ext cx="7343775" cy="5032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/>
              <a:t>Aktionspotential</a:t>
            </a:r>
            <a:endParaRPr lang="de-DE" dirty="0"/>
          </a:p>
        </p:txBody>
      </p:sp>
      <p:pic>
        <p:nvPicPr>
          <p:cNvPr id="3" name="Bild 3">
            <a:extLst>
              <a:ext uri="{FF2B5EF4-FFF2-40B4-BE49-F238E27FC236}">
                <a16:creationId xmlns:a16="http://schemas.microsoft.com/office/drawing/2014/main" id="{585D4387-2BA9-6D4C-A093-D480F3F24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492896"/>
            <a:ext cx="4299601" cy="2373950"/>
          </a:xfrm>
          <a:prstGeom prst="rect">
            <a:avLst/>
          </a:prstGeom>
        </p:spPr>
      </p:pic>
      <p:pic>
        <p:nvPicPr>
          <p:cNvPr id="4" name="Bild 4">
            <a:extLst>
              <a:ext uri="{FF2B5EF4-FFF2-40B4-BE49-F238E27FC236}">
                <a16:creationId xmlns:a16="http://schemas.microsoft.com/office/drawing/2014/main" id="{AF269A73-AF45-2148-8989-BC371C626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850" y="2008996"/>
            <a:ext cx="2951321" cy="301983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BDB1A898-E278-524F-9CCE-6E4C61D46099}"/>
              </a:ext>
            </a:extLst>
          </p:cNvPr>
          <p:cNvSpPr/>
          <p:nvPr/>
        </p:nvSpPr>
        <p:spPr>
          <a:xfrm>
            <a:off x="-396552" y="6109209"/>
            <a:ext cx="6876256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u="sng">
                <a:hlinkClick r:id="rId4"/>
              </a:rPr>
              <a:t>https://</a:t>
            </a:r>
            <a:r>
              <a:rPr lang="de-DE" u="sng" dirty="0">
                <a:hlinkClick r:id="rId4"/>
              </a:rPr>
              <a:t>www.youtube.com/watch?v=T-YQRCWnoJs</a:t>
            </a:r>
            <a:endParaRPr lang="de-CH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510DA45-4A26-204D-8360-394701DD184F}"/>
              </a:ext>
            </a:extLst>
          </p:cNvPr>
          <p:cNvSpPr/>
          <p:nvPr/>
        </p:nvSpPr>
        <p:spPr>
          <a:xfrm>
            <a:off x="-396552" y="6489859"/>
            <a:ext cx="548185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u="sng" dirty="0">
                <a:hlinkClick r:id="rId5"/>
              </a:rPr>
              <a:t>https://www.youtube.com/watch?v=8O80eTzo0Pg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613964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70A17-8E04-EE42-9057-182756C9F6AC}"/>
              </a:ext>
            </a:extLst>
          </p:cNvPr>
          <p:cNvSpPr txBox="1">
            <a:spLocks/>
          </p:cNvSpPr>
          <p:nvPr/>
        </p:nvSpPr>
        <p:spPr>
          <a:xfrm>
            <a:off x="900113" y="1268413"/>
            <a:ext cx="7343775" cy="50323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de-DE"/>
              <a:t>Postsynaptisches Potential</a:t>
            </a:r>
            <a:endParaRPr lang="de-DE" dirty="0"/>
          </a:p>
        </p:txBody>
      </p:sp>
      <p:pic>
        <p:nvPicPr>
          <p:cNvPr id="3" name="Inhaltsplatzhalter 3">
            <a:extLst>
              <a:ext uri="{FF2B5EF4-FFF2-40B4-BE49-F238E27FC236}">
                <a16:creationId xmlns:a16="http://schemas.microsoft.com/office/drawing/2014/main" id="{BEC05617-EABE-4048-9E81-9F8F0D077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301" y="2205038"/>
            <a:ext cx="7041399" cy="3887787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B8B2CA3-4079-A440-8C6A-DE7240B4D2CE}"/>
              </a:ext>
            </a:extLst>
          </p:cNvPr>
          <p:cNvSpPr/>
          <p:nvPr/>
        </p:nvSpPr>
        <p:spPr>
          <a:xfrm>
            <a:off x="-396552" y="6500825"/>
            <a:ext cx="594853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de-DE" u="sng" dirty="0">
                <a:hlinkClick r:id="rId3"/>
              </a:rPr>
              <a:t>https://www.youtube.com/watch?v=_xSJjGFeJ4g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6135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C361C-7A4B-8E45-B0B2-C4813100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Grosshirnrinde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A0ABB29E-2D15-A74A-BD2D-95275BCBB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130" y="2080427"/>
            <a:ext cx="3570901" cy="4228893"/>
          </a:xfrm>
        </p:spPr>
      </p:pic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F25C46B5-7FFA-BE46-A58E-283BF2D8BE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7081" y="4437112"/>
            <a:ext cx="283667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191BA6-8276-344F-B3C4-CF0314C16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584" y="2132856"/>
            <a:ext cx="2615460" cy="206335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EF28809D-8CBB-0943-8214-549F06190C25}"/>
              </a:ext>
            </a:extLst>
          </p:cNvPr>
          <p:cNvSpPr txBox="1"/>
          <p:nvPr/>
        </p:nvSpPr>
        <p:spPr>
          <a:xfrm>
            <a:off x="7186890" y="4160113"/>
            <a:ext cx="10615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Golgifärbung</a:t>
            </a:r>
            <a:endParaRPr lang="de-DE" sz="12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0E1B93-3217-614B-A42E-6BC0969A4974}"/>
              </a:ext>
            </a:extLst>
          </p:cNvPr>
          <p:cNvSpPr txBox="1"/>
          <p:nvPr/>
        </p:nvSpPr>
        <p:spPr>
          <a:xfrm>
            <a:off x="7282099" y="6247930"/>
            <a:ext cx="1035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/>
              <a:t>Nisslfärbung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977976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Zellmembran: Lipiddoppelschicht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800" dirty="0"/>
              <a:t>Selektive </a:t>
            </a:r>
            <a:r>
              <a:rPr lang="de-DE" sz="1800" dirty="0" err="1"/>
              <a:t>transmembranale</a:t>
            </a:r>
            <a:r>
              <a:rPr lang="de-DE" sz="1800" dirty="0"/>
              <a:t> Poren in der Zellmembran (nicht lipidlösliche Substanze, Ionen, Wasser (</a:t>
            </a:r>
            <a:r>
              <a:rPr lang="de-DE" sz="1800" dirty="0" err="1"/>
              <a:t>Aquaporine</a:t>
            </a:r>
            <a:r>
              <a:rPr lang="de-DE" sz="1800" dirty="0"/>
              <a:t>))</a:t>
            </a:r>
            <a:br>
              <a:rPr lang="de-DE" sz="1800" dirty="0"/>
            </a:br>
            <a:endParaRPr lang="de-DE" sz="18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8243888" cy="339236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445" y="6642556"/>
            <a:ext cx="20521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de.wikipedia.org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/Biomembran</a:t>
            </a:r>
          </a:p>
        </p:txBody>
      </p:sp>
    </p:spTree>
    <p:extLst>
      <p:ext uri="{BB962C8B-B14F-4D97-AF65-F5344CB8AC3E}">
        <p14:creationId xmlns:p14="http://schemas.microsoft.com/office/powerpoint/2010/main" val="1253619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Lipiddoppelschicht - Phospholipide</a:t>
            </a:r>
          </a:p>
        </p:txBody>
      </p:sp>
      <p:grpSp>
        <p:nvGrpSpPr>
          <p:cNvPr id="24" name="Gruppierung 23"/>
          <p:cNvGrpSpPr/>
          <p:nvPr/>
        </p:nvGrpSpPr>
        <p:grpSpPr>
          <a:xfrm>
            <a:off x="634096" y="1771650"/>
            <a:ext cx="8978464" cy="4496032"/>
            <a:chOff x="634096" y="1771650"/>
            <a:chExt cx="8978464" cy="4496032"/>
          </a:xfrm>
        </p:grpSpPr>
        <p:grpSp>
          <p:nvGrpSpPr>
            <p:cNvPr id="16" name="Gruppierung 15"/>
            <p:cNvGrpSpPr/>
            <p:nvPr/>
          </p:nvGrpSpPr>
          <p:grpSpPr>
            <a:xfrm>
              <a:off x="634096" y="1771650"/>
              <a:ext cx="8978464" cy="4496032"/>
              <a:chOff x="634096" y="1771650"/>
              <a:chExt cx="8978464" cy="4496032"/>
            </a:xfrm>
          </p:grpSpPr>
          <p:pic>
            <p:nvPicPr>
              <p:cNvPr id="5" name="Bild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639" y="2060848"/>
                <a:ext cx="8883921" cy="3892004"/>
              </a:xfrm>
              <a:prstGeom prst="rect">
                <a:avLst/>
              </a:prstGeom>
            </p:spPr>
          </p:pic>
          <p:grpSp>
            <p:nvGrpSpPr>
              <p:cNvPr id="10" name="Gruppierung 9"/>
              <p:cNvGrpSpPr/>
              <p:nvPr/>
            </p:nvGrpSpPr>
            <p:grpSpPr>
              <a:xfrm>
                <a:off x="634096" y="1771650"/>
                <a:ext cx="8978464" cy="4496032"/>
                <a:chOff x="58032" y="1771650"/>
                <a:chExt cx="8978464" cy="4496032"/>
              </a:xfrm>
            </p:grpSpPr>
            <p:sp>
              <p:nvSpPr>
                <p:cNvPr id="6" name="Rechteck 5"/>
                <p:cNvSpPr/>
                <p:nvPr/>
              </p:nvSpPr>
              <p:spPr bwMode="auto">
                <a:xfrm>
                  <a:off x="900113" y="2060849"/>
                  <a:ext cx="2735783" cy="57606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7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" name="Rechteck 6"/>
                <p:cNvSpPr/>
                <p:nvPr/>
              </p:nvSpPr>
              <p:spPr bwMode="auto">
                <a:xfrm rot="5400000">
                  <a:off x="-1646008" y="3475690"/>
                  <a:ext cx="4321648" cy="913568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7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" name="Rechteck 7"/>
                <p:cNvSpPr/>
                <p:nvPr/>
              </p:nvSpPr>
              <p:spPr bwMode="auto">
                <a:xfrm>
                  <a:off x="6898791" y="2060846"/>
                  <a:ext cx="2137705" cy="4032451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7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" name="Rechteck 8"/>
                <p:cNvSpPr/>
                <p:nvPr/>
              </p:nvSpPr>
              <p:spPr bwMode="auto">
                <a:xfrm rot="5400000">
                  <a:off x="4182205" y="2637529"/>
                  <a:ext cx="348771" cy="691153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non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de-DE" sz="17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1" name="Rechteck 10"/>
              <p:cNvSpPr/>
              <p:nvPr/>
            </p:nvSpPr>
            <p:spPr bwMode="auto">
              <a:xfrm rot="10800000">
                <a:off x="3546952" y="2060848"/>
                <a:ext cx="3401312" cy="23295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hteck 11"/>
              <p:cNvSpPr/>
              <p:nvPr/>
            </p:nvSpPr>
            <p:spPr bwMode="auto">
              <a:xfrm rot="10800000">
                <a:off x="6588224" y="2466526"/>
                <a:ext cx="612068" cy="125050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hteck 12"/>
              <p:cNvSpPr/>
              <p:nvPr/>
            </p:nvSpPr>
            <p:spPr bwMode="auto">
              <a:xfrm rot="10800000">
                <a:off x="6760268" y="4391925"/>
                <a:ext cx="440024" cy="1250506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hteck 13"/>
              <p:cNvSpPr/>
              <p:nvPr/>
            </p:nvSpPr>
            <p:spPr bwMode="auto">
              <a:xfrm rot="10800000">
                <a:off x="5545049" y="5215274"/>
                <a:ext cx="432048" cy="114784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" name="Rechteck 14"/>
              <p:cNvSpPr/>
              <p:nvPr/>
            </p:nvSpPr>
            <p:spPr bwMode="auto">
              <a:xfrm rot="10800000">
                <a:off x="5796137" y="5480277"/>
                <a:ext cx="521890" cy="252978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17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Textfeld 17"/>
            <p:cNvSpPr txBox="1"/>
            <p:nvPr/>
          </p:nvSpPr>
          <p:spPr>
            <a:xfrm>
              <a:off x="7551119" y="3040986"/>
              <a:ext cx="9412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/>
                <a:t>Phosphat</a:t>
              </a:r>
              <a:endParaRPr lang="de-DE" sz="1400" dirty="0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7308264" y="4710954"/>
              <a:ext cx="14269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/>
                <a:t>Fettsäureketten</a:t>
              </a:r>
              <a:endParaRPr lang="de-DE" sz="1400" dirty="0"/>
            </a:p>
          </p:txBody>
        </p:sp>
        <p:sp>
          <p:nvSpPr>
            <p:cNvPr id="22" name="Rechteck 21"/>
            <p:cNvSpPr/>
            <p:nvPr/>
          </p:nvSpPr>
          <p:spPr bwMode="auto">
            <a:xfrm>
              <a:off x="6740631" y="3771521"/>
              <a:ext cx="839019" cy="72416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feld 20"/>
            <p:cNvSpPr txBox="1"/>
            <p:nvPr/>
          </p:nvSpPr>
          <p:spPr>
            <a:xfrm>
              <a:off x="6722312" y="3697868"/>
              <a:ext cx="10150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hydrophil</a:t>
              </a:r>
            </a:p>
            <a:p>
              <a:r>
                <a:rPr lang="de-DE" sz="1400" dirty="0"/>
                <a:t>--------------</a:t>
              </a: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6715097" y="4153459"/>
              <a:ext cx="10294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/>
                <a:t>hydrophob</a:t>
              </a:r>
              <a:endParaRPr lang="de-DE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47630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Ionenkanäle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Font typeface="PingFangSC-Regular" charset="-122"/>
              <a:buChar char="－"/>
            </a:pPr>
            <a:r>
              <a:rPr lang="de-DE" dirty="0"/>
              <a:t>Grundlagen Ionenkanäle:</a:t>
            </a:r>
          </a:p>
          <a:p>
            <a:pPr lvl="2">
              <a:buFont typeface="PingFangSC-Regular" charset="-122"/>
              <a:buChar char="－"/>
            </a:pPr>
            <a:r>
              <a:rPr lang="de-DE" dirty="0"/>
              <a:t>Arten von Kanälen</a:t>
            </a:r>
          </a:p>
          <a:p>
            <a:pPr lvl="2">
              <a:buFont typeface="PingFangSC-Regular" charset="-122"/>
              <a:buChar char="－"/>
            </a:pPr>
            <a:r>
              <a:rPr lang="de-DE" dirty="0"/>
              <a:t>Struktur</a:t>
            </a:r>
          </a:p>
          <a:p>
            <a:pPr lvl="2">
              <a:buFont typeface="PingFangSC-Regular" charset="-122"/>
              <a:buChar char="－"/>
            </a:pPr>
            <a:r>
              <a:rPr lang="de-DE" dirty="0"/>
              <a:t>Selektivität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Funktionalität:</a:t>
            </a:r>
          </a:p>
          <a:p>
            <a:pPr lvl="2">
              <a:buFont typeface="PingFangSC-Regular" charset="-122"/>
              <a:buChar char="－"/>
            </a:pPr>
            <a:r>
              <a:rPr lang="de-DE" dirty="0"/>
              <a:t>Membranpotential </a:t>
            </a:r>
          </a:p>
          <a:p>
            <a:pPr lvl="2">
              <a:buFont typeface="PingFangSC-Regular" charset="-122"/>
              <a:buChar char="－"/>
            </a:pPr>
            <a:r>
              <a:rPr lang="de-DE" dirty="0"/>
              <a:t>Synaptisches Potential </a:t>
            </a:r>
          </a:p>
          <a:p>
            <a:pPr lvl="2">
              <a:buFont typeface="PingFangSC-Regular" charset="-122"/>
              <a:buChar char="－"/>
            </a:pPr>
            <a:r>
              <a:rPr lang="de-DE" dirty="0"/>
              <a:t>Aktionspotential </a:t>
            </a:r>
          </a:p>
          <a:p>
            <a:pPr lvl="2">
              <a:buFont typeface="PingFangSC-Regular" charset="-122"/>
              <a:buChar char="－"/>
            </a:pPr>
            <a:r>
              <a:rPr lang="de-DE" dirty="0"/>
              <a:t>Weiterleitung des APs </a:t>
            </a:r>
          </a:p>
          <a:p>
            <a:pPr lvl="2">
              <a:buFont typeface="PingFangSC-Regular" charset="-122"/>
              <a:buChar char="－"/>
            </a:pPr>
            <a:r>
              <a:rPr lang="de-DE" dirty="0"/>
              <a:t>Transportvorgänge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227828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28A5"/>
      </a:dk2>
      <a:lt2>
        <a:srgbClr val="808080"/>
      </a:lt2>
      <a:accent1>
        <a:srgbClr val="0028A5"/>
      </a:accent1>
      <a:accent2>
        <a:srgbClr val="A3ADB7"/>
      </a:accent2>
      <a:accent3>
        <a:srgbClr val="FFFFFF"/>
      </a:accent3>
      <a:accent4>
        <a:srgbClr val="000000"/>
      </a:accent4>
      <a:accent5>
        <a:srgbClr val="AAACCF"/>
      </a:accent5>
      <a:accent6>
        <a:srgbClr val="939CA6"/>
      </a:accent6>
      <a:hlink>
        <a:srgbClr val="DC6027"/>
      </a:hlink>
      <a:folHlink>
        <a:srgbClr val="00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28A5"/>
        </a:dk2>
        <a:lt2>
          <a:srgbClr val="808080"/>
        </a:lt2>
        <a:accent1>
          <a:srgbClr val="0028A5"/>
        </a:accent1>
        <a:accent2>
          <a:srgbClr val="A3ADB7"/>
        </a:accent2>
        <a:accent3>
          <a:srgbClr val="FFFFFF"/>
        </a:accent3>
        <a:accent4>
          <a:srgbClr val="000000"/>
        </a:accent4>
        <a:accent5>
          <a:srgbClr val="AAACCF"/>
        </a:accent5>
        <a:accent6>
          <a:srgbClr val="939CA6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uzh_praesentation_d</Template>
  <TotalTime>0</TotalTime>
  <Words>2872</Words>
  <Application>Microsoft Macintosh PowerPoint</Application>
  <PresentationFormat>Bildschirmpräsentation (4:3)</PresentationFormat>
  <Paragraphs>416</Paragraphs>
  <Slides>56</Slides>
  <Notes>29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3" baseType="lpstr">
      <vt:lpstr>Arial Unicode MS</vt:lpstr>
      <vt:lpstr>ＭＳ Ｐゴシック</vt:lpstr>
      <vt:lpstr>PingFangSC-Regular</vt:lpstr>
      <vt:lpstr>Arial</vt:lpstr>
      <vt:lpstr>Calibri</vt:lpstr>
      <vt:lpstr>Wingdings</vt:lpstr>
      <vt:lpstr>Standarddesign</vt:lpstr>
      <vt:lpstr>Neurobiologie des EEGs       Dr. sc. nat. Carina Klein  FDI: Neuropsychologische Untersuchungsverfahren</vt:lpstr>
      <vt:lpstr>Die Zelle</vt:lpstr>
      <vt:lpstr>Diversität von Zellen</vt:lpstr>
      <vt:lpstr>Diversität von Nervenzellen</vt:lpstr>
      <vt:lpstr>Pyramidenzelle</vt:lpstr>
      <vt:lpstr>Grosshirnrinde</vt:lpstr>
      <vt:lpstr>Zellmembran: Lipiddoppelschicht</vt:lpstr>
      <vt:lpstr>Lipiddoppelschicht - Phospholipide</vt:lpstr>
      <vt:lpstr>Ionenkanäle</vt:lpstr>
      <vt:lpstr>Charakteristika</vt:lpstr>
      <vt:lpstr>Arten von Ionenkanälen</vt:lpstr>
      <vt:lpstr>Beispiel: Kaliumkanal (K+v)</vt:lpstr>
      <vt:lpstr>Kanalöffnung</vt:lpstr>
      <vt:lpstr>Schliessmechanismen: Kaliumkanal</vt:lpstr>
      <vt:lpstr>Patch-Clamp Technik</vt:lpstr>
      <vt:lpstr>Funktionen in Neuronen</vt:lpstr>
      <vt:lpstr>Potential vs. Potentialdifferenz</vt:lpstr>
      <vt:lpstr>Trieb“kraft“ des passiven Transports</vt:lpstr>
      <vt:lpstr>Trieb“kraft“ des passiven Transports</vt:lpstr>
      <vt:lpstr>Trieb“kraft“ des passiven Transports</vt:lpstr>
      <vt:lpstr>Membranpotential</vt:lpstr>
      <vt:lpstr>Nernst-Gleichung (bei 37°C)</vt:lpstr>
      <vt:lpstr>Nernst-Gleichung (bei 37°C)</vt:lpstr>
      <vt:lpstr>Goldman-Hodgkin-Katz-Gleichung</vt:lpstr>
      <vt:lpstr>Membranpotential</vt:lpstr>
      <vt:lpstr>Na-K-ATPase</vt:lpstr>
      <vt:lpstr>Funktionen in Neuronen</vt:lpstr>
      <vt:lpstr>Synaptische Potentiale</vt:lpstr>
      <vt:lpstr>Synaptische Potentiale</vt:lpstr>
      <vt:lpstr>Funktionen in Neuronen</vt:lpstr>
      <vt:lpstr>Aktionpotential</vt:lpstr>
      <vt:lpstr>Absolute vs. relative Refraktärzeit</vt:lpstr>
      <vt:lpstr>Aktionspotential – Permeabilität </vt:lpstr>
      <vt:lpstr>Funktionen in Neuronen</vt:lpstr>
      <vt:lpstr>Weiterleitung des Aktionspotentials</vt:lpstr>
      <vt:lpstr>Weiterleitung des Aktionspotentials</vt:lpstr>
      <vt:lpstr>Weiterleitung des Aktionspotentials</vt:lpstr>
      <vt:lpstr>Myelinisierung durch Gliazellen</vt:lpstr>
      <vt:lpstr>Myelinisierung und Geschwindigkeit</vt:lpstr>
      <vt:lpstr>Feuernde Neuronen – Was misst man mit EEG? </vt:lpstr>
      <vt:lpstr>Was ist EEG?</vt:lpstr>
      <vt:lpstr>Das EEG</vt:lpstr>
      <vt:lpstr>Was wird gemessen?</vt:lpstr>
      <vt:lpstr>Neuronaler Dipol</vt:lpstr>
      <vt:lpstr>Neuronaler Dipol</vt:lpstr>
      <vt:lpstr>Neuronaler Dipol</vt:lpstr>
      <vt:lpstr>Entstehung der Oberflächenpotentialverteilung</vt:lpstr>
      <vt:lpstr>Entstehung der Oberflächenpotentialverteilung</vt:lpstr>
      <vt:lpstr>Neuronale Generatoren des EEGs</vt:lpstr>
      <vt:lpstr>Topografische Karten – Potentialfeldkarten </vt:lpstr>
      <vt:lpstr>Das EEG-Signal</vt:lpstr>
      <vt:lpstr>Zusammenfassung</vt:lpstr>
      <vt:lpstr>Literaturverzeichnis</vt:lpstr>
      <vt:lpstr> Ruhemebranpotential</vt:lpstr>
      <vt:lpstr>PowerPoint-Präsentation</vt:lpstr>
      <vt:lpstr>PowerPoint-Präsentation</vt:lpstr>
    </vt:vector>
  </TitlesOfParts>
  <Company>Universität Zürich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PräsentationUZH</dc:title>
  <dc:creator>Simon Leipold</dc:creator>
  <dc:description>Vorlage uzh_praesentation_d MSO2003 v1 23.04.2010</dc:description>
  <cp:lastModifiedBy>Carina Klein</cp:lastModifiedBy>
  <cp:revision>473</cp:revision>
  <cp:lastPrinted>2017-09-15T13:48:13Z</cp:lastPrinted>
  <dcterms:created xsi:type="dcterms:W3CDTF">2014-10-26T22:10:55Z</dcterms:created>
  <dcterms:modified xsi:type="dcterms:W3CDTF">2018-10-08T14:27:06Z</dcterms:modified>
</cp:coreProperties>
</file>